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30" r:id="rId2"/>
  </p:sldMasterIdLst>
  <p:notesMasterIdLst>
    <p:notesMasterId r:id="rId13"/>
  </p:notesMasterIdLst>
  <p:handoutMasterIdLst>
    <p:handoutMasterId r:id="rId14"/>
  </p:handoutMasterIdLst>
  <p:sldIdLst>
    <p:sldId id="532" r:id="rId3"/>
    <p:sldId id="516" r:id="rId4"/>
    <p:sldId id="517" r:id="rId5"/>
    <p:sldId id="521" r:id="rId6"/>
    <p:sldId id="524" r:id="rId7"/>
    <p:sldId id="526" r:id="rId8"/>
    <p:sldId id="523" r:id="rId9"/>
    <p:sldId id="531" r:id="rId10"/>
    <p:sldId id="525" r:id="rId11"/>
    <p:sldId id="530" r:id="rId12"/>
  </p:sldIdLst>
  <p:sldSz cx="9144000" cy="6858000" type="screen4x3"/>
  <p:notesSz cx="6797675" cy="9926638"/>
  <p:embeddedFontLs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4025" indent="1588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1225" indent="1588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68425" indent="1588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5625" indent="1588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  <a:srgbClr val="E9EDF4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85E3A19-DA91-492F-8AF2-60A91F2937ED}">
  <a:tblStyle styleId="{085E3A19-DA91-492F-8AF2-60A91F2937ED}" styleName="Table_0"/>
  <a:tblStyle styleId="{A776D7D6-03D7-4088-8A69-A0D2A63F33F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73684" autoAdjust="0"/>
  </p:normalViewPr>
  <p:slideViewPr>
    <p:cSldViewPr snapToGrid="0">
      <p:cViewPr varScale="1">
        <p:scale>
          <a:sx n="69" d="100"/>
          <a:sy n="69" d="100"/>
        </p:scale>
        <p:origin x="-2161" y="-9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3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05" tIns="45700" rIns="9140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05" tIns="45700" rIns="9140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2A215D4D-AB53-4BF1-A098-0579BD0A37D1}" type="datetimeFigureOut">
              <a:rPr lang="ru-RU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12292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05" tIns="45700" rIns="9140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3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05" tIns="45700" rIns="9140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04CD8E-3B7C-4A2D-91B6-71D40BA9B4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609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390" tIns="91390" rIns="91390" bIns="9139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653" indent="-285636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540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559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6576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3592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0608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7625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4642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7171" name="Shape 4"/>
          <p:cNvSpPr txBox="1">
            <a:spLocks noGrp="1"/>
          </p:cNvSpPr>
          <p:nvPr>
            <p:ph type="dt" idx="10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390" tIns="91390" rIns="91390" bIns="913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653" indent="-285636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540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559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6576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3592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0608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7625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4642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23556" name="Shape 5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7174" name="Shape 7"/>
          <p:cNvSpPr txBox="1">
            <a:spLocks noGrp="1"/>
          </p:cNvSpPr>
          <p:nvPr>
            <p:ph type="ftr" idx="11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390" tIns="91390" rIns="91390" bIns="9139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653" indent="-285636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540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559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6576" indent="-228508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3592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0608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7625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4642" indent="-22850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7175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390" tIns="45680" rIns="91390" bIns="456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25000"/>
              <a:buFont typeface="Calibri" pitchFamily="34" charset="0"/>
              <a:buNone/>
              <a:defRPr sz="1200">
                <a:solidFill>
                  <a:srgbClr val="000000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0BC84A4C-F183-40F1-A1F3-2C7A7302A7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899088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00" algn="l" defTabSz="9137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82" algn="l" defTabSz="9137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160" algn="l" defTabSz="9137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40" algn="l" defTabSz="9137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С целью развития молодежной науки и творческой самореализации студентов в университете созданы необходимые условия для максимальной поддержки и профессионального становления талантливых студентов и молодых ученых. Это: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развитая инфраструктура, включающая в себя различные формы студенческих научных объединений;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возможность поучаствовать в научных исследованиях и разработках, выполняемых ежегодно в рамках более 100 финансируемых проектов НИР под руководством ведущих ученых университета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возможность самостоятельного выполнения научных проектов в рамках различных молодежных грантов, предоставляемых на конкурсной основе Министерством образования и Белорусским фондом фундаментальных исследований;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возможность</a:t>
            </a:r>
            <a:r>
              <a:rPr lang="ru-RU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представить результаты собственных исследований, через участие в студенческих научных конференциях, ежегодно проводимых в университете;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i="1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Особо подчеркну, что университет в целях стимулирования публикационной активности своих сотрудников и студентов осуществляет премирование за публикации в высокорейтинговых научных журналах в размере 350,0 руб. за каждую научную статью в изданиях, 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входящих в реферативные базы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Scopus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Web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i="1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.</a:t>
            </a:r>
            <a:endParaRPr lang="ru-RU" i="1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возможность представить свои инновационные проекты и идеи на различных конкурсах, получить квалифицированную консультацию и помощь в их продвижении и внедрении в реальный сектор экономики.</a:t>
            </a:r>
          </a:p>
          <a:p>
            <a:r>
              <a:rPr lang="ru-RU" i="1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Так, в 2020 г. в университете был проведен уже 5-й по счету конкурс</a:t>
            </a:r>
            <a:r>
              <a:rPr lang="ru-RU" i="1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студенческих </a:t>
            </a:r>
            <a:r>
              <a:rPr lang="ru-RU" i="1" baseline="0" dirty="0" err="1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стартап</a:t>
            </a:r>
            <a:r>
              <a:rPr lang="ru-RU" i="1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-проектов «</a:t>
            </a:r>
            <a:r>
              <a:rPr lang="ru-RU" i="1" baseline="0" dirty="0" err="1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ИнНаСтарт</a:t>
            </a:r>
            <a:r>
              <a:rPr lang="ru-RU" i="1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» в 4-х номинациях (С</a:t>
            </a:r>
            <a:r>
              <a:rPr lang="ru-RU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оциальная инновация, Услуга, Продукт, Технология</a:t>
            </a:r>
            <a:r>
              <a:rPr lang="ru-RU" i="1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) по итогам которого команды студентов – победителей конкурса в каждой номинации награждены дипломами и денежными премиями в размере 5 базовых величин - за 1-е место, 3-х базовых величин – за 2-е и 2-х базовых – за 3-е место.</a:t>
            </a:r>
            <a:endParaRPr lang="ru-RU" i="1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возможность создать свой собственный бизнес на базе действующего университетского технопарка. </a:t>
            </a:r>
          </a:p>
        </p:txBody>
      </p:sp>
      <p:sp>
        <p:nvSpPr>
          <p:cNvPr id="27651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Созданная и постоянно</a:t>
            </a:r>
            <a:r>
              <a:rPr lang="ru-RU" altLang="ru-RU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развивающаяся в университете инфраструктура студенческих научных объединений, объединяющая более 60 научных кружков, лабораторий и конструкторских бюро, представляет студентам широкие возможности для проведения научных исследований по различным отраслям науки и техники, позволяя </a:t>
            </a:r>
            <a:r>
              <a:rPr lang="ru-RU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получить необходимые умения работы в команде, а также приобрести опыт и навыки ведения научной дискуссии.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Всего в университете в различных формах научной и инновационной деятельности ежегодно участвует более 50 % студентов дневной формы обучения.</a:t>
            </a:r>
            <a:endParaRPr lang="ru-RU" baseline="0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altLang="ru-R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8675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университете и в стране в настоящее время созданы условия для финансовой поддержки проектной деятельности молодых ученых – это и система ежегодных грантов Министерства образования Республики Беларусь для студентов, магистрантов, аспирантов и докторантов (подача заявок – каждый сентябрь текущего года), гранты Белорусского фонда фундаментальных исследований для молодых ученых (конкурс «Наука-М», также ежегодно объявляемый в сентябре текущего календарного года).</a:t>
            </a:r>
          </a:p>
          <a:p>
            <a:r>
              <a:rPr lang="ru-RU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Так, в 2020 г.</a:t>
            </a:r>
            <a:r>
              <a:rPr lang="ru-RU" sz="1200" b="0" i="1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5 научных проектов молодых ученых-</a:t>
            </a:r>
            <a:r>
              <a:rPr lang="ru-RU" sz="1200" b="0" i="1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купаловцев</a:t>
            </a:r>
            <a:r>
              <a:rPr lang="ru-RU" sz="1200" b="0" i="1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получили финансирование белорусского фонда на общую сумму 106,4- тыс. руб. на 2 года. К слову, порядка 40 % ежегодно финансируемых БРФФИ проектов  - это проекты молодых ученых. </a:t>
            </a:r>
            <a:endParaRPr lang="ru-RU" sz="1200" b="0" i="1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2019 г. в университете с целью стимулирования инновационной деятельности работников и обучающихся университета, коммерциализации инновационных разработок (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стартапов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 и наукоемкой продукции создан Фонд инновационного развития, в рамках которого на 2021 г.  запланировано выделение 30 тыс.</a:t>
            </a:r>
            <a:r>
              <a:rPr lang="ru-R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бел. руб. 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на финансирование грантов на выполнение научно-исследовательских и инновационных проектов сотрудниками и студентами университета </a:t>
            </a:r>
          </a:p>
          <a:p>
            <a:r>
              <a:rPr lang="ru-RU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Уже в</a:t>
            </a:r>
            <a:r>
              <a:rPr lang="ru-RU" sz="1200" b="0" i="1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этом г</a:t>
            </a:r>
            <a:r>
              <a:rPr lang="ru-RU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оду,</a:t>
            </a:r>
            <a:r>
              <a:rPr lang="ru-RU" sz="1200" b="0" i="1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подав заявку в наш фонд инновационного развития, вы можете получить </a:t>
            </a:r>
            <a:r>
              <a:rPr lang="ru-RU" sz="1200" b="0" i="1" u="none" strike="noStrike" kern="1200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грантовое</a:t>
            </a:r>
            <a:r>
              <a:rPr lang="ru-RU" sz="1200" b="0" i="1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финансирование на реализацию Ваших инновационных проектов и идей.</a:t>
            </a:r>
            <a:endParaRPr lang="ru-RU" sz="1200" b="0" i="1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altLang="ru-R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0723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>
            <a:miter lim="800000"/>
            <a:headEnd/>
            <a:tailEnd/>
          </a:ln>
        </p:spPr>
      </p:sp>
      <p:sp>
        <p:nvSpPr>
          <p:cNvPr id="32771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Предоставляемые университетом возможности позволяют каждому молодому</a:t>
            </a:r>
            <a:r>
              <a:rPr lang="ru-RU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ученому </a:t>
            </a:r>
            <a:r>
              <a:rPr lang="ru-RU" baseline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самореализоваться</a:t>
            </a:r>
            <a:r>
              <a:rPr lang="ru-RU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 в науке.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lang="ru-RU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Наглядным примером, успешной самореализации студента в научной деятельности является сотрудник университета, доцент кафедры экспериментальной и прикладной психологии, кандидат психологических наук – </a:t>
            </a:r>
            <a:r>
              <a:rPr lang="ru-RU" sz="1200" b="0" i="1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Гижук</a:t>
            </a:r>
            <a:r>
              <a:rPr lang="ru-RU" sz="1200" b="0" i="1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Татьяна Васильевна, начавшая свой путь со студенческой скамьи, активно участвуя в проектной деятельности и публикуя результаты собственных исследований, защитила кандидатскую диссертацию, а в настоящее время, благодаря своим ежегодным научным достижениям, является победителем рейтинга сотрудников университета в номинации «молодой ученый (кандидат наук)». </a:t>
            </a:r>
            <a:r>
              <a:rPr lang="ru-RU" sz="1200" b="0" i="1" u="none" strike="noStrike" kern="1200" cap="none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Выпускник 2011</a:t>
            </a:r>
            <a:r>
              <a:rPr lang="ru-RU" sz="1200" b="0" i="1" u="none" strike="noStrike" kern="1200" cap="none" baseline="0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года факультета психологии</a:t>
            </a:r>
            <a:r>
              <a:rPr lang="ru-RU" sz="1200" b="0" i="1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ru-RU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algn="just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FEDCD71-C8C9-4A2F-A1E3-BD1652ED0436}" type="slidenum">
              <a:rPr lang="ru-RU" sz="1200" smtClean="0">
                <a:latin typeface="Calibri" pitchFamily="34" charset="0"/>
                <a:sym typeface="Calibri" pitchFamily="34" charset="0"/>
              </a:rPr>
              <a:pPr/>
              <a:t>5</a:t>
            </a:fld>
            <a:endParaRPr lang="ru-RU" sz="1200" smtClean="0"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На слайде Вы видите надпись «Университет 3.0». Не подумайте, что это университет</a:t>
            </a:r>
            <a:r>
              <a:rPr lang="ru-R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где учатся три года. Это наименование проекта в реализации которого участвует университет,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 который направлен на формирование в университете предпринимательской среды, которая включает в себя комплекс мероприятий по созданию условий и различных стимулов для занятия предпринимательской деятельностью и коммерциализации результатов интеллектуальной деятельности его студентов и сотрудников.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Генерируя инновационные идеи, трансформируя их в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стартапы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которые после апробации и представления на различных конкурсах получают поддержку и материализуются в итоговый коммерческий успешный продукт – инновационный товар (услугу) или собственный инновационный бизнес (спин-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офф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-компания).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университете особое внимание уделяется развитию студенческого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-движения, включая оказание информационной поддержки и проведение обучающих активностей, мероприятий, установление профессионально-деловых связей разработчиков, которые предлагают инновационные продукты и технологии, с потенциальными инвесторами и деловыми партнерами.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altLang="ru-R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3795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itchFamily="34" charset="0"/>
              <a:buNone/>
              <a:tabLst/>
              <a:defRPr/>
            </a:pP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Трансформации деятельности университета по обеспечению формирования бизнес-компетенций у студентов, преподавателей и сотрудников университета в области коммерциализации результатов их учебной и научной деятельности предполагает развитие созданных при университете элементов инновационной инфраструктуры – Научно-технологического парка и Центра трансфера технологий и Студии проектов и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стартапов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altLang="ru-R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4819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2019 г. при Центре трансфера технологий создана</a:t>
            </a:r>
            <a:r>
              <a:rPr lang="ru-R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Студия проектов и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стартапов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одной из основных задач которой является оказание помощи и содействия начинающим молодым еще «не бизнесменам» в поиске той самой идеи, которая приведёт к успеху, и реализовать её на практике, сформировав у студента соответствующие бизнес-компетенций. 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настоящее время в работе Студии принимает участие более 100 студентов и 20 преподавателей, а разработке находятся более 30 перспективных студенческих проектов (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стартапов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Образовательная программа Студии на 2020/2021 учебный год включает две ступени: 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 1 ступень – программа «Прокачай креатив», состоящей из 7 модулей, включающих 20 обучающих семинаров и тренингов;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– 2 ступень – программа «От идеи к проекту», состоящей из 5 модулей, включающих 15 обучающих семинаров и тренингов.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Присоединится к работе студии проектов и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стартапов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может каждый. Можно просто прийти на семинары или </a:t>
            </a:r>
            <a:r>
              <a:rPr lang="ru-RU" alt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прямо сейчас подписаться на студию в </a:t>
            </a:r>
            <a:r>
              <a:rPr lang="ru-RU" alt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Инстаграм</a:t>
            </a:r>
            <a:r>
              <a:rPr lang="ru-RU" alt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по </a:t>
            </a:r>
            <a:r>
              <a:rPr lang="ru-RU" alt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хэштэгу</a:t>
            </a:r>
            <a:r>
              <a:rPr lang="ru-RU" altLang="ru-R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#</a:t>
            </a:r>
            <a:r>
              <a:rPr lang="en-US" sz="1200" b="1" dirty="0" smtClean="0">
                <a:solidFill>
                  <a:srgbClr val="002060"/>
                </a:solidFill>
              </a:rPr>
              <a:t>studio</a:t>
            </a:r>
            <a:r>
              <a:rPr lang="ru-RU" sz="1200" b="1" dirty="0" smtClean="0">
                <a:solidFill>
                  <a:srgbClr val="002060"/>
                </a:solidFill>
              </a:rPr>
              <a:t>_</a:t>
            </a:r>
            <a:r>
              <a:rPr lang="en-US" sz="1200" b="1" dirty="0" smtClean="0">
                <a:solidFill>
                  <a:srgbClr val="002060"/>
                </a:solidFill>
              </a:rPr>
              <a:t>startup</a:t>
            </a: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и первыми узнать о начале</a:t>
            </a:r>
            <a:r>
              <a:rPr lang="ru-RU" altLang="ru-R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 её работы и последних новостях.</a:t>
            </a:r>
            <a:endParaRPr lang="ru-RU" altLang="ru-RU" i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4819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Одним из ведущих элементов инновационной инфраструктуры</a:t>
            </a:r>
            <a:r>
              <a:rPr lang="ru-R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университета, который будет определять  дальнейший вектор его инновационного развития , является Научно-технологический парк.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эксплуатацию уже введено новое административное здание технопарка по ул.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Гаспадарчей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21 А, а в настоящее время ведутся завершающие работы по реконструкции здания по ул. 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Гаспадарчей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 23/4 под новый корпус с производственными</a:t>
            </a:r>
            <a:r>
              <a:rPr lang="ru-RU" sz="1200" b="0" i="0" u="none" strike="noStrike" kern="1200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 офисными помещениями с особыми производственно-технологическими условиями, предназначенными для размещения производств микроэлектроники, фармакологии и медицинской техники, производств с использованием нано- и биотехнологий, а также иных инновационных компаний – резидентов.</a:t>
            </a:r>
          </a:p>
          <a:p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В настоящее время статус резидента технопарка уже получили 13 инновационных предприятий региона. </a:t>
            </a:r>
          </a:p>
          <a:p>
            <a:r>
              <a:rPr lang="ru-RU" sz="1200" b="1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Причем, следует особо отметить, что 6 из них – созданы обучающимися и сотрудниками нашего университета.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altLang="ru-R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5843" name="Shape 399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>
            <a:miter lim="800000"/>
            <a:headEnd/>
            <a:tailEnd/>
          </a:ln>
        </p:spPr>
      </p:sp>
      <p:sp>
        <p:nvSpPr>
          <p:cNvPr id="36867" name="Заметки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lang="ru-RU" dirty="0" smtClean="0"/>
              <a:t>В 2020 г. студент уже 3-го </a:t>
            </a:r>
            <a:r>
              <a:rPr lang="ru-RU" b="0" dirty="0" smtClean="0"/>
              <a:t>курса факультета математики и информатики Павел Романец создал частное унитарное предприятие </a:t>
            </a:r>
            <a:r>
              <a:rPr lang="ru-RU" sz="1200" b="0" dirty="0" smtClean="0">
                <a:solidFill>
                  <a:srgbClr val="002060"/>
                </a:solidFill>
              </a:rPr>
              <a:t>«Романец </a:t>
            </a:r>
            <a:r>
              <a:rPr lang="ru-RU" sz="1200" b="0" dirty="0" err="1" smtClean="0">
                <a:solidFill>
                  <a:srgbClr val="002060"/>
                </a:solidFill>
              </a:rPr>
              <a:t>Энтерпрайзес</a:t>
            </a:r>
            <a:r>
              <a:rPr lang="ru-RU" sz="1200" b="0" dirty="0" smtClean="0">
                <a:solidFill>
                  <a:srgbClr val="002060"/>
                </a:solidFill>
              </a:rPr>
              <a:t>», которое получило статус резидента Технопарка университета. А все началось</a:t>
            </a:r>
            <a:r>
              <a:rPr lang="ru-RU" sz="1200" b="0" baseline="0" dirty="0" smtClean="0">
                <a:solidFill>
                  <a:srgbClr val="002060"/>
                </a:solidFill>
              </a:rPr>
              <a:t> </a:t>
            </a:r>
            <a:r>
              <a:rPr lang="ru-RU" sz="1200" b="0" dirty="0" smtClean="0">
                <a:solidFill>
                  <a:srgbClr val="002060"/>
                </a:solidFill>
              </a:rPr>
              <a:t>с его решения </a:t>
            </a:r>
            <a:r>
              <a:rPr lang="ru-RU" b="0" dirty="0" smtClean="0"/>
              <a:t>упростить процесс общения между студентами и преподавателями в университетской среде. В результате, Павел создал специальное программное обеспечение для старост, которое он сейчас апробирует и в </a:t>
            </a:r>
            <a:r>
              <a:rPr lang="ru-RU" b="0" i="0" dirty="0" smtClean="0"/>
              <a:t>скором времени планирует предложить для использования во всех учебных группах университета. В процессе разработки приложения для студентов, Павел Романец решил, что создание подобных IT-сервисов могло бы быть широко востребовано как в отрасли образования, так и в медицине. Так возникла идея создать собственное инновационное предприятие, деятельность которого </a:t>
            </a:r>
            <a:r>
              <a:rPr lang="ru-RU" i="0" dirty="0" smtClean="0"/>
              <a:t>в ближайшее время </a:t>
            </a:r>
            <a:r>
              <a:rPr lang="ru-RU" b="0" i="0" dirty="0" smtClean="0"/>
              <a:t>как раз и направлена на эти две сферы.</a:t>
            </a:r>
            <a:endParaRPr lang="ru-RU" sz="1200" b="0" i="0" u="none" strike="noStrike" kern="1200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Другой успешный пример – студенческое конструкторское бюро кафедры технической механики инженерно-строительного факультета, созданное в 2015 г., занимается исследованиями и разработками в области создания опытных проектов зданий и сооружений, а также их виртуальной реконструкции с использованием BIM-технологии (технологии информационного моделирования). На основе полученных результатов исследований и разработок коллективом данного конструкторского бюро был подготовлен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-проект, который был представлен на университетском конкурсе студенческих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-проектов «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ИнНаСтарт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» и стал призером конкурса в номинации «Лучший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-проект – технология». Студенческий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стартап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-проект получил развитие в форме инновационного предприятия ООО «Информационные технологии в строительстве», которое было создано студентами конструкторского бюро и сотрудниками инженерно-строительного факультета, получив в 2019 г. статус резидента Научно-технологического парка. В настоящее время предприятие занимается реализацией заказов от физических лиц и иных компаний на разработку проектов различных зданий и сооружений, а также виртуальной реконструкции утраченных памятников архитектуры.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Calibri" pitchFamily="34" charset="0"/>
              <a:buNone/>
              <a:tabLst/>
              <a:defRPr/>
            </a:pP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Таким образом, университет предоставляет своим студентам все возможности и ресурсы, обеспечивая необходимые условия для реализации их самых смелых и амбициозных идей и проектов, которые позволят </a:t>
            </a:r>
            <a:r>
              <a:rPr lang="ru-RU" sz="1200" b="0" i="0" u="none" strike="noStrike" kern="1200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самореализоваться</a:t>
            </a:r>
            <a:r>
              <a:rPr lang="ru-RU" sz="1200" b="0" i="0" u="none" strike="noStrike" kern="1200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каждому студенту и будут служить стратегическим целям развития университета и Республики Беларусь в целом.</a:t>
            </a:r>
          </a:p>
          <a:p>
            <a:pPr algn="just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ru-RU" i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29A209AB-61DE-4290-B1AF-0A4C4826DE85}" type="slidenum">
              <a:rPr lang="ru-RU" sz="1200" smtClean="0">
                <a:latin typeface="Calibri" pitchFamily="34" charset="0"/>
                <a:sym typeface="Calibri" pitchFamily="34" charset="0"/>
              </a:rPr>
              <a:pPr/>
              <a:t>10</a:t>
            </a:fld>
            <a:endParaRPr lang="ru-RU" sz="1200" smtClean="0"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3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63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6980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7614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07514-C4CC-48F0-99F3-672182B8A9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361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22312" y="4406908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0B73D-C899-4B96-B4CC-2C1D24F457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833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00207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1269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190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48200" y="1600207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1269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190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EC2A2-BCFD-4142-BC09-6F4E0AD5C1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668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7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57207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-3807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-3172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45028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-3807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-3172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14263-AA8D-442B-9D01-71AE67548A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6165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95" y="4800602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95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95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01AF3-0C52-492F-9654-5F20FB0756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20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09024" y="-25161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63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6980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7614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1070D-1BB1-46B8-8134-06F1B73858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9387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732343" y="2171702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541343" y="190502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63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6980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7614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17176-530F-4793-AD47-FD05B575B0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241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6" y="511177"/>
            <a:ext cx="8229600" cy="8858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Образец заголовка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6" y="1473200"/>
            <a:ext cx="82296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4C2E314-0190-410B-AE70-55FAEC73C83E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1895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722312" y="4406908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D2F61-822E-4196-B094-5EBB3963E9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080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00207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1269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190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648200" y="1600207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12692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1903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39228-3E0C-47C0-8BD8-FDA02F83C4D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470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457207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57207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-3807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-3172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645028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-3807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-3172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-2538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8D415-C86F-4B0B-8D9C-B5E120D549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70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792295" y="4800602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1792295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1792295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652A9-DE82-4DE0-A867-24FB5793FF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699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309024" y="-25161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63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6980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7614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39EF1-3C25-44F6-88B4-670A71C94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56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732343" y="2171702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541343" y="190502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63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6980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7614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EB2F1-2CCA-49D6-A389-BE1D24E11F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03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2130429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1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8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61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41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2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4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82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6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4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480BA-2DD9-4682-81BF-B4CA120FFB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380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3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3" y="160020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660" marR="0" lvl="0" indent="6345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430" marR="0" lvl="1" indent="6980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202" marR="0" lvl="2" indent="76144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080" marR="0" lvl="3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5960" marR="0" lvl="4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2841" marR="0" lvl="5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69721" marR="0" lvl="6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6600" marR="0" lvl="7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3480" marR="0" lvl="8" indent="2538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B7F6A-96B1-44D7-8B49-59D5A19C37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075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91362" rIns="91362" bIns="9136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charset="0"/>
            </a:endParaRPr>
          </a:p>
        </p:txBody>
      </p:sp>
      <p:sp>
        <p:nvSpPr>
          <p:cNvPr id="1027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91362" rIns="91362" bIns="91362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2" tIns="91362" rIns="91362" bIns="91362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430" indent="-2855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202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08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596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284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6972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660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348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29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2" tIns="91362" rIns="91362" bIns="9136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430" indent="-2855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202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08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596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284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6972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660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348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30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2" tIns="45668" rIns="91362" bIns="4566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88888"/>
              </a:buClr>
              <a:buSzPct val="25000"/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  <a:lvl2pPr marL="742430" indent="-2855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202" indent="-22844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080" indent="-22844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5960" indent="-22844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284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6972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660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348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AF7596DE-75B2-4FDC-A26F-975254A485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Shape 15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39238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688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376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064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752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39725" indent="-339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39775" lvl="1" indent="-28257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39825" lvl="2" indent="-2254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597025" lvl="3" indent="-2254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4225" lvl="4" indent="-2254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10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91362" rIns="91362" bIns="9136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charset="0"/>
            </a:endParaRPr>
          </a:p>
        </p:txBody>
      </p:sp>
      <p:sp>
        <p:nvSpPr>
          <p:cNvPr id="2051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91362" rIns="91362" bIns="91362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2" tIns="91362" rIns="91362" bIns="91362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430" indent="-2855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202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08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596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284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6972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660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348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29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2" tIns="91362" rIns="91362" bIns="9136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888888"/>
              </a:buClr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430" indent="-2855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202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08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5960" indent="-22844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284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6972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660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348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30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2" tIns="45668" rIns="91362" bIns="4566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888888"/>
              </a:buClr>
              <a:buSzPct val="25000"/>
              <a:buFont typeface="Calibri" pitchFamily="34" charset="0"/>
              <a:buNone/>
              <a:defRPr sz="1200">
                <a:solidFill>
                  <a:srgbClr val="888888"/>
                </a:solidFill>
                <a:latin typeface="Calibri" pitchFamily="34" charset="0"/>
                <a:cs typeface="Arial" charset="0"/>
                <a:sym typeface="Calibri" pitchFamily="34" charset="0"/>
              </a:defRPr>
            </a:lvl1pPr>
            <a:lvl2pPr marL="742430" indent="-2855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2202" indent="-22844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599080" indent="-22844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5960" indent="-22844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284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69721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660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3480" indent="-22844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defRPr/>
            </a:pPr>
            <a:fld id="{9A91BCE5-B24B-419B-A827-70E8EC4F64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2055" name="Shape 15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39238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400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688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376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064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752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39725" indent="-3397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39775" lvl="1" indent="-28257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39825" lvl="2" indent="-2254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597025" lvl="3" indent="-2254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4225" lvl="4" indent="-225425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microsoft.com/office/2007/relationships/hdphoto" Target="../media/hdphoto35.wdp"/><Relationship Id="rId12" Type="http://schemas.microsoft.com/office/2007/relationships/hdphoto" Target="../media/hdphoto3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microsoft.com/office/2007/relationships/hdphoto" Target="../media/hdphoto34.wdp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microsoft.com/office/2007/relationships/hdphoto" Target="../media/hdphoto5.wdp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jpe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microsoft.com/office/2007/relationships/hdphoto" Target="../media/hdphoto1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2.jpeg"/><Relationship Id="rId10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1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3.wdp"/><Relationship Id="rId11" Type="http://schemas.openxmlformats.org/officeDocument/2006/relationships/image" Target="../media/image20.jpeg"/><Relationship Id="rId5" Type="http://schemas.openxmlformats.org/officeDocument/2006/relationships/image" Target="../media/image17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microsoft.com/office/2007/relationships/hdphoto" Target="../media/hdphoto17.wdp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3.wdp"/><Relationship Id="rId18" Type="http://schemas.openxmlformats.org/officeDocument/2006/relationships/image" Target="../media/image37.png"/><Relationship Id="rId26" Type="http://schemas.openxmlformats.org/officeDocument/2006/relationships/image" Target="../media/image41.jpeg"/><Relationship Id="rId3" Type="http://schemas.openxmlformats.org/officeDocument/2006/relationships/image" Target="../media/image29.jpeg"/><Relationship Id="rId21" Type="http://schemas.microsoft.com/office/2007/relationships/hdphoto" Target="../media/hdphoto27.wdp"/><Relationship Id="rId7" Type="http://schemas.microsoft.com/office/2007/relationships/hdphoto" Target="../media/hdphoto20.wdp"/><Relationship Id="rId12" Type="http://schemas.openxmlformats.org/officeDocument/2006/relationships/image" Target="../media/image34.png"/><Relationship Id="rId17" Type="http://schemas.microsoft.com/office/2007/relationships/hdphoto" Target="../media/hdphoto25.wdp"/><Relationship Id="rId25" Type="http://schemas.microsoft.com/office/2007/relationships/hdphoto" Target="../media/hdphoto29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11" Type="http://schemas.microsoft.com/office/2007/relationships/hdphoto" Target="../media/hdphoto22.wdp"/><Relationship Id="rId24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microsoft.com/office/2007/relationships/hdphoto" Target="../media/hdphoto24.wdp"/><Relationship Id="rId23" Type="http://schemas.microsoft.com/office/2007/relationships/hdphoto" Target="../media/hdphoto28.wdp"/><Relationship Id="rId10" Type="http://schemas.openxmlformats.org/officeDocument/2006/relationships/image" Target="../media/image33.png"/><Relationship Id="rId19" Type="http://schemas.microsoft.com/office/2007/relationships/hdphoto" Target="../media/hdphoto26.wdp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6" Type="http://schemas.microsoft.com/office/2007/relationships/hdphoto" Target="../media/hdphoto31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0.jp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45.png"/><Relationship Id="rId1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9160" y="5321308"/>
            <a:ext cx="7860856" cy="1362075"/>
          </a:xfrm>
        </p:spPr>
        <p:txBody>
          <a:bodyPr/>
          <a:lstStyle/>
          <a:p>
            <a:pPr algn="r"/>
            <a:r>
              <a:rPr lang="ru-RU" sz="1800" b="0" dirty="0">
                <a:latin typeface="+mj-lt"/>
              </a:rPr>
              <a:t>«Материалы ЕДИ, январь 2021 г.»</a:t>
            </a:r>
            <a:br>
              <a:rPr lang="ru-RU" sz="1800" b="0" dirty="0">
                <a:latin typeface="+mj-lt"/>
              </a:rPr>
            </a:br>
            <a:r>
              <a:rPr lang="ru-RU" sz="1800" b="0" dirty="0">
                <a:latin typeface="+mj-lt"/>
              </a:rPr>
              <a:t>Подготовлено научно-исследовательской частью </a:t>
            </a:r>
            <a:br>
              <a:rPr lang="ru-RU" sz="1800" b="0" dirty="0">
                <a:latin typeface="+mj-lt"/>
              </a:rPr>
            </a:br>
            <a:r>
              <a:rPr lang="ru-RU" sz="1800" b="0" dirty="0">
                <a:latin typeface="+mj-lt"/>
              </a:rPr>
              <a:t>учреждения образования «Гродненский государственный </a:t>
            </a:r>
            <a:br>
              <a:rPr lang="ru-RU" sz="1800" b="0" dirty="0">
                <a:latin typeface="+mj-lt"/>
              </a:rPr>
            </a:br>
            <a:r>
              <a:rPr lang="ru-RU" sz="1800" b="0" dirty="0">
                <a:latin typeface="+mj-lt"/>
              </a:rPr>
              <a:t>университет имени Янки Купалы»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73544" y="2906713"/>
            <a:ext cx="7772400" cy="1500187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</a:pPr>
            <a:r>
              <a:rPr lang="ru-RU" sz="3200" b="1" dirty="0">
                <a:solidFill>
                  <a:srgbClr val="002060"/>
                </a:solidFill>
                <a:latin typeface="Arial" charset="0"/>
                <a:cs typeface="Calibri" pitchFamily="34" charset="0"/>
              </a:rPr>
              <a:t>О </a:t>
            </a:r>
            <a:r>
              <a:rPr lang="ru-RU" sz="3200" b="1" dirty="0">
                <a:solidFill>
                  <a:srgbClr val="002060"/>
                </a:solidFill>
                <a:latin typeface="Arial" charset="0"/>
                <a:cs typeface="Calibri" pitchFamily="34" charset="0"/>
              </a:rPr>
              <a:t>возможностях участия студентов в научно-исследовательской и инновационной деятельности университета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10607514-C4CC-48F0-99F3-672182B8A92C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4938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402"/>
          <p:cNvSpPr txBox="1">
            <a:spLocks noGrp="1"/>
          </p:cNvSpPr>
          <p:nvPr>
            <p:ph type="title"/>
          </p:nvPr>
        </p:nvSpPr>
        <p:spPr>
          <a:xfrm>
            <a:off x="441325" y="79375"/>
            <a:ext cx="8670925" cy="711200"/>
          </a:xfrm>
        </p:spPr>
        <p:txBody>
          <a:bodyPr lIns="101424" tIns="50698" rIns="101424" bIns="50698"/>
          <a:lstStyle/>
          <a:p>
            <a:pPr algn="r">
              <a:lnSpc>
                <a:spcPct val="80000"/>
              </a:lnSpc>
              <a:buClr>
                <a:srgbClr val="002060"/>
              </a:buClr>
              <a:buSzPct val="25000"/>
            </a:pPr>
            <a:r>
              <a:rPr lang="ru-RU" sz="2800" b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Пример самореализации </a:t>
            </a:r>
            <a:br>
              <a:rPr lang="ru-RU" sz="2800" b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в инновационной  деятельности</a:t>
            </a: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gray">
          <a:xfrm>
            <a:off x="708025" y="873125"/>
            <a:ext cx="7986713" cy="4953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954088" y="2198688"/>
            <a:ext cx="55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7"/>
          <p:cNvSpPr txBox="1">
            <a:spLocks noChangeArrowheads="1"/>
          </p:cNvSpPr>
          <p:nvPr/>
        </p:nvSpPr>
        <p:spPr bwMode="gray">
          <a:xfrm>
            <a:off x="1023938" y="946150"/>
            <a:ext cx="751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/>
              <a:t>От студенческой </a:t>
            </a:r>
            <a:r>
              <a:rPr lang="ru-RU" sz="2000" b="1" kern="0" dirty="0" smtClean="0"/>
              <a:t>идеи </a:t>
            </a:r>
            <a:r>
              <a:rPr lang="ru-RU" sz="2000" b="1" kern="0" dirty="0"/>
              <a:t>до собственного бизнеса</a:t>
            </a:r>
            <a:endParaRPr lang="en-US" sz="2000" kern="0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954088" y="1177925"/>
            <a:ext cx="0" cy="1020763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utoShape 3"/>
          <p:cNvSpPr>
            <a:spLocks noChangeArrowheads="1"/>
          </p:cNvSpPr>
          <p:nvPr/>
        </p:nvSpPr>
        <p:spPr bwMode="gray">
          <a:xfrm>
            <a:off x="190500" y="3808413"/>
            <a:ext cx="8855075" cy="47625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gray">
          <a:xfrm>
            <a:off x="220663" y="3808413"/>
            <a:ext cx="89471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/>
              <a:t>От студенческого конструкторского бюро до инновационного предприятия</a:t>
            </a:r>
            <a:endParaRPr lang="en-US" sz="1800" b="1" kern="0" dirty="0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H="1">
            <a:off x="830263" y="4184650"/>
            <a:ext cx="7888287" cy="1270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30263" y="4197350"/>
            <a:ext cx="0" cy="59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Прямоугольник 49"/>
          <p:cNvSpPr>
            <a:spLocks noChangeArrowheads="1"/>
          </p:cNvSpPr>
          <p:nvPr/>
        </p:nvSpPr>
        <p:spPr bwMode="auto">
          <a:xfrm>
            <a:off x="1511300" y="4484688"/>
            <a:ext cx="14795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ru-RU" sz="1200" b="1">
                <a:solidFill>
                  <a:srgbClr val="002060"/>
                </a:solidFill>
                <a:sym typeface="Calibri" pitchFamily="34" charset="0"/>
              </a:rPr>
              <a:t>Студенческое конструкторское бюро кафедры технической механики</a:t>
            </a:r>
            <a:endParaRPr lang="ru-RU" sz="1200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4065588" y="4197350"/>
            <a:ext cx="0" cy="577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9" name="Прямоугольник 52"/>
          <p:cNvSpPr>
            <a:spLocks noChangeArrowheads="1"/>
          </p:cNvSpPr>
          <p:nvPr/>
        </p:nvSpPr>
        <p:spPr bwMode="auto">
          <a:xfrm>
            <a:off x="4724400" y="4900613"/>
            <a:ext cx="16779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ru-RU" sz="1200" b="1">
                <a:solidFill>
                  <a:srgbClr val="002060"/>
                </a:solidFill>
                <a:sym typeface="Calibri" pitchFamily="34" charset="0"/>
              </a:rPr>
              <a:t>Подготовлен стартап-проект «</a:t>
            </a:r>
            <a:r>
              <a:rPr lang="en-US" sz="1200" b="1">
                <a:solidFill>
                  <a:srgbClr val="002060"/>
                </a:solidFill>
              </a:rPr>
              <a:t>BIM engineering</a:t>
            </a:r>
            <a:r>
              <a:rPr lang="ru-RU" sz="1200" b="1">
                <a:solidFill>
                  <a:srgbClr val="002060"/>
                </a:solidFill>
                <a:sym typeface="Calibri" pitchFamily="34" charset="0"/>
              </a:rPr>
              <a:t>», </a:t>
            </a: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7783513" y="4197350"/>
            <a:ext cx="0" cy="59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1" name="Прямоугольник 1"/>
          <p:cNvSpPr>
            <a:spLocks noChangeArrowheads="1"/>
          </p:cNvSpPr>
          <p:nvPr/>
        </p:nvSpPr>
        <p:spPr bwMode="auto">
          <a:xfrm>
            <a:off x="58738" y="5559425"/>
            <a:ext cx="2941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>
                <a:sym typeface="Calibri" pitchFamily="34" charset="0"/>
              </a:rPr>
              <a:t>Создано в 2015 г. с целью проведения исследований в области </a:t>
            </a:r>
            <a:r>
              <a:rPr lang="ru-RU" sz="1200"/>
              <a:t>технологии информационного моделирования</a:t>
            </a:r>
            <a:r>
              <a:rPr lang="ru-RU" sz="1200">
                <a:sym typeface="Calibri" pitchFamily="34" charset="0"/>
              </a:rPr>
              <a:t> </a:t>
            </a:r>
            <a:endParaRPr lang="ru-RU" sz="1200"/>
          </a:p>
        </p:txBody>
      </p:sp>
      <p:pic>
        <p:nvPicPr>
          <p:cNvPr id="1947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714875"/>
            <a:ext cx="1317625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543425"/>
            <a:ext cx="1354137" cy="89852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Стрелка вниз 22"/>
          <p:cNvSpPr/>
          <p:nvPr/>
        </p:nvSpPr>
        <p:spPr>
          <a:xfrm rot="16200000">
            <a:off x="2731294" y="4999831"/>
            <a:ext cx="727075" cy="354013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9475" name="Прямоугольник 4"/>
          <p:cNvSpPr>
            <a:spLocks noChangeArrowheads="1"/>
          </p:cNvSpPr>
          <p:nvPr/>
        </p:nvSpPr>
        <p:spPr bwMode="auto">
          <a:xfrm>
            <a:off x="3313113" y="5699125"/>
            <a:ext cx="2822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ru-RU" sz="1200">
                <a:sym typeface="Calibri" pitchFamily="34" charset="0"/>
              </a:rPr>
              <a:t>который стал призером ежегодного конкурса </a:t>
            </a:r>
            <a:r>
              <a:rPr lang="ru-RU" sz="1200"/>
              <a:t>стартап-проектов «ИнНаСтарт»</a:t>
            </a:r>
          </a:p>
        </p:txBody>
      </p:sp>
      <p:sp>
        <p:nvSpPr>
          <p:cNvPr id="28" name="Стрелка вниз 22"/>
          <p:cNvSpPr/>
          <p:nvPr/>
        </p:nvSpPr>
        <p:spPr>
          <a:xfrm rot="16200000">
            <a:off x="6192838" y="5014913"/>
            <a:ext cx="742950" cy="323850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9478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3" y="4662488"/>
            <a:ext cx="1714500" cy="9445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79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5222875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589713" y="5607050"/>
            <a:ext cx="25876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sym typeface="Calibri" pitchFamily="34" charset="0"/>
              </a:rPr>
              <a:t>В 2019 г. создано предприятие ООО «Информационные технологии в строительстве» </a:t>
            </a:r>
            <a:r>
              <a:rPr lang="ru-RU" sz="1200" b="1" kern="0" dirty="0">
                <a:solidFill>
                  <a:prstClr val="black"/>
                </a:solidFill>
              </a:rPr>
              <a:t>– </a:t>
            </a:r>
            <a:r>
              <a:rPr lang="ru-RU" sz="1200" b="1" dirty="0">
                <a:solidFill>
                  <a:srgbClr val="002060"/>
                </a:solidFill>
                <a:sym typeface="Calibri" pitchFamily="34" charset="0"/>
              </a:rPr>
              <a:t>резидент технопарка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489700" y="1790700"/>
            <a:ext cx="25019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sym typeface="Calibri" pitchFamily="34" charset="0"/>
              </a:rPr>
              <a:t>В </a:t>
            </a:r>
            <a:r>
              <a:rPr lang="ru-RU" sz="1200" b="1" dirty="0" smtClean="0">
                <a:solidFill>
                  <a:srgbClr val="002060"/>
                </a:solidFill>
                <a:sym typeface="Calibri" pitchFamily="34" charset="0"/>
              </a:rPr>
              <a:t>2020 </a:t>
            </a:r>
            <a:r>
              <a:rPr lang="ru-RU" sz="1200" b="1" dirty="0">
                <a:solidFill>
                  <a:srgbClr val="002060"/>
                </a:solidFill>
                <a:sym typeface="Calibri" pitchFamily="34" charset="0"/>
              </a:rPr>
              <a:t>г. создано предприятие </a:t>
            </a:r>
            <a:r>
              <a:rPr lang="ru-RU" sz="1200" b="1" dirty="0">
                <a:solidFill>
                  <a:srgbClr val="002060"/>
                </a:solidFill>
              </a:rPr>
              <a:t>ЧУП «Романец </a:t>
            </a:r>
            <a:r>
              <a:rPr lang="ru-RU" sz="1200" b="1" dirty="0" err="1">
                <a:solidFill>
                  <a:srgbClr val="002060"/>
                </a:solidFill>
              </a:rPr>
              <a:t>Энтерпрайзес</a:t>
            </a:r>
            <a:r>
              <a:rPr lang="ru-RU" sz="1200" b="1" dirty="0">
                <a:solidFill>
                  <a:srgbClr val="002060"/>
                </a:solidFill>
              </a:rPr>
              <a:t>»</a:t>
            </a:r>
            <a:r>
              <a:rPr lang="ru-RU" sz="1200" b="1" dirty="0">
                <a:solidFill>
                  <a:srgbClr val="002060"/>
                </a:solidFill>
                <a:sym typeface="Calibri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– </a:t>
            </a:r>
            <a:r>
              <a:rPr lang="ru-RU" sz="1200" b="1" dirty="0">
                <a:solidFill>
                  <a:srgbClr val="002060"/>
                </a:solidFill>
                <a:sym typeface="Calibri" pitchFamily="34" charset="0"/>
              </a:rPr>
              <a:t>резидент технопарка,</a:t>
            </a:r>
          </a:p>
        </p:txBody>
      </p:sp>
      <p:sp>
        <p:nvSpPr>
          <p:cNvPr id="19483" name="Прямоугольник 9"/>
          <p:cNvSpPr>
            <a:spLocks noChangeArrowheads="1"/>
          </p:cNvSpPr>
          <p:nvPr/>
        </p:nvSpPr>
        <p:spPr bwMode="auto">
          <a:xfrm>
            <a:off x="6489699" y="2498725"/>
            <a:ext cx="2555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200" dirty="0"/>
              <a:t>специализирующееся на разработке </a:t>
            </a:r>
            <a:r>
              <a:rPr lang="ru-RU" sz="1200" dirty="0" smtClean="0"/>
              <a:t>программного обеспечения для решения задач образования и медицины </a:t>
            </a:r>
            <a:endParaRPr lang="ru-RU" sz="1200" dirty="0"/>
          </a:p>
        </p:txBody>
      </p:sp>
      <p:sp>
        <p:nvSpPr>
          <p:cNvPr id="42" name="Стрелка вниз 22"/>
          <p:cNvSpPr/>
          <p:nvPr/>
        </p:nvSpPr>
        <p:spPr>
          <a:xfrm rot="16200000">
            <a:off x="3837782" y="2323306"/>
            <a:ext cx="742950" cy="322263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9486" name="Прямоугольник 12"/>
          <p:cNvSpPr>
            <a:spLocks noChangeArrowheads="1"/>
          </p:cNvSpPr>
          <p:nvPr/>
        </p:nvSpPr>
        <p:spPr bwMode="auto">
          <a:xfrm>
            <a:off x="481013" y="2765425"/>
            <a:ext cx="3419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 dirty="0" smtClean="0"/>
              <a:t>Разработка специального приложения для упрощения коммуникации студентов и преподавателей </a:t>
            </a:r>
            <a:endParaRPr lang="ru-RU" sz="1200" dirty="0"/>
          </a:p>
        </p:txBody>
      </p:sp>
      <p:sp>
        <p:nvSpPr>
          <p:cNvPr id="19487" name="Прямоугольник 13"/>
          <p:cNvSpPr>
            <a:spLocks noChangeArrowheads="1"/>
          </p:cNvSpPr>
          <p:nvPr/>
        </p:nvSpPr>
        <p:spPr bwMode="auto">
          <a:xfrm>
            <a:off x="2734629" y="1812925"/>
            <a:ext cx="1368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Инициативная разработка в сфере </a:t>
            </a:r>
            <a:r>
              <a:rPr lang="en-US" sz="1200" b="1" dirty="0" smtClean="0">
                <a:solidFill>
                  <a:srgbClr val="002060"/>
                </a:solidFill>
              </a:rPr>
              <a:t>IT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IMG 20200406 185014 48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22" y="1688306"/>
            <a:ext cx="1856978" cy="123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оготип корпорации 27 Advanced 1920 x 108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54" y="2956659"/>
            <a:ext cx="1235234" cy="4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ttit.ru/uploads/news/2019/09/%D0%9E%D0%B1%D1%8A%D1%8F%D0%B2%D0%BB%D1%8F%D0%B5%D1%82%D1%81%D1%8F%20%D0%B4%D0%BE%D0%BF%D0%BE%D0%BB%D0%BD%D0%B8%D1%82%D0%B5%D0%BB%D1%8C%D0%BD%D1%8B%D0%B9%20%D0%BD%D0%B0%D0%B1%D0%BE%D1%80%20%D0%B4%D0%B5%D1%82%D0%B5%D0%B9%20%D0%BE%D1%82%2013%20%D0%BB%D0%B5%D1%82%20%D0%B2%20%D0%BE%D0%B1%D1%8A%D0%B5%D0%B4%D0%B8%D0%BD%D0%B5%D0%BD%D0%B8%D0%B5%20%C2%AB%D0%92%D0%B5%D0%B1-%D1%80%D0%B0%D0%B7%D1%80%D0%B0%D0%B1%D0%BE%D1%82%D0%BA%D0%B0%C2%BB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724092"/>
            <a:ext cx="1426015" cy="94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402"/>
          <p:cNvSpPr txBox="1">
            <a:spLocks noGrp="1"/>
          </p:cNvSpPr>
          <p:nvPr>
            <p:ph type="title"/>
          </p:nvPr>
        </p:nvSpPr>
        <p:spPr>
          <a:xfrm>
            <a:off x="1835150" y="69850"/>
            <a:ext cx="7178675" cy="752475"/>
          </a:xfrm>
        </p:spPr>
        <p:txBody>
          <a:bodyPr tIns="45668" bIns="45668"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dirty="0" smtClean="0">
                <a:solidFill>
                  <a:srgbClr val="002060"/>
                </a:solidFill>
                <a:latin typeface="Arial" charset="0"/>
                <a:cs typeface="Calibri" pitchFamily="34" charset="0"/>
                <a:sym typeface="Calibri" pitchFamily="34" charset="0"/>
              </a:rPr>
              <a:t>Университет возможностей</a:t>
            </a:r>
          </a:p>
        </p:txBody>
      </p:sp>
      <p:sp>
        <p:nvSpPr>
          <p:cNvPr id="10243" name="Номер слайда 1"/>
          <p:cNvSpPr>
            <a:spLocks noGrp="1"/>
          </p:cNvSpPr>
          <p:nvPr>
            <p:ph type="sldNum" sz="quarter" idx="13"/>
          </p:nvPr>
        </p:nvSpPr>
        <p:spPr>
          <a:xfrm>
            <a:off x="8723313" y="57562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5E24739B-CAE9-4614-8E1E-C82E77E7877F}" type="slidenum">
              <a:rPr lang="ru-RU" altLang="ru-RU" smtClean="0">
                <a:solidFill>
                  <a:srgbClr val="888888"/>
                </a:solidFill>
                <a:latin typeface="Calibri" pitchFamily="34" charset="0"/>
                <a:sym typeface="Calibri" pitchFamily="34" charset="0"/>
              </a:rPr>
              <a:pPr/>
              <a:t>2</a:t>
            </a:fld>
            <a:endParaRPr lang="ru-RU" altLang="ru-RU" smtClean="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905250" y="3173413"/>
            <a:ext cx="4030663" cy="6064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kern="0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35251" y="2372791"/>
            <a:ext cx="3202754" cy="12689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kern="0" dirty="0">
                <a:solidFill>
                  <a:schemeClr val="tx1"/>
                </a:solidFill>
                <a:sym typeface="Arial"/>
              </a:rPr>
              <a:t>Самореализация студента в науке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889375" y="1611313"/>
            <a:ext cx="4030663" cy="6207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solidFill>
                  <a:schemeClr val="tx1"/>
                </a:solidFill>
                <a:cs typeface="Arial" pitchFamily="34" charset="0"/>
                <a:sym typeface="Arial"/>
              </a:rPr>
              <a:t>Участие в научных и научно-практических конференциях</a:t>
            </a:r>
          </a:p>
        </p:txBody>
      </p:sp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 flipH="1">
            <a:off x="3170238" y="3030538"/>
            <a:ext cx="496887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667125" y="835025"/>
            <a:ext cx="0" cy="5483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3905250" y="3998913"/>
            <a:ext cx="4029075" cy="6492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b="1" kern="0" dirty="0">
              <a:solidFill>
                <a:schemeClr val="bg2"/>
              </a:solidFill>
              <a:sym typeface="Arial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921125" y="2425700"/>
            <a:ext cx="4030663" cy="56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solidFill>
                  <a:srgbClr val="000000"/>
                </a:solidFill>
                <a:sym typeface="Arial"/>
              </a:rPr>
              <a:t>Подготовка и публикация научных статей (работ)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921125" y="4868863"/>
            <a:ext cx="4029075" cy="619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solidFill>
                  <a:srgbClr val="000000"/>
                </a:solidFill>
                <a:sym typeface="Arial"/>
              </a:rPr>
              <a:t>Внедрение разработок в реальный сектор экономики</a:t>
            </a:r>
            <a:endParaRPr lang="ru-RU" sz="1800" b="1" kern="0" dirty="0">
              <a:solidFill>
                <a:schemeClr val="bg2"/>
              </a:solidFill>
              <a:sym typeface="Arial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008938" y="4039819"/>
            <a:ext cx="944563" cy="60642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" name="Picture 4" descr="https://www.grsu.by/cache/widgetkit/gallery/2241/08-c939accb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8008938" y="4854575"/>
            <a:ext cx="944561" cy="668262"/>
          </a:xfrm>
          <a:prstGeom prst="rect">
            <a:avLst/>
          </a:prstGeom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8938" y="2425700"/>
            <a:ext cx="944562" cy="622300"/>
          </a:xfrm>
          <a:prstGeom prst="rect">
            <a:avLst/>
          </a:prstGeom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4" name="Скругленный прямоугольник 63"/>
          <p:cNvSpPr/>
          <p:nvPr/>
        </p:nvSpPr>
        <p:spPr>
          <a:xfrm>
            <a:off x="3857625" y="831850"/>
            <a:ext cx="4030663" cy="6000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solidFill>
                  <a:schemeClr val="tx1"/>
                </a:solidFill>
                <a:cs typeface="Arial" pitchFamily="34" charset="0"/>
                <a:sym typeface="Arial"/>
              </a:rPr>
              <a:t>Участие в работе студенческих научных объединений</a:t>
            </a:r>
          </a:p>
        </p:txBody>
      </p:sp>
      <p:pic>
        <p:nvPicPr>
          <p:cNvPr id="10260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9" y="3173413"/>
            <a:ext cx="944561" cy="692150"/>
          </a:xfrm>
          <a:prstGeom prst="rect">
            <a:avLst/>
          </a:prstGeom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1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901700"/>
            <a:ext cx="944562" cy="598488"/>
          </a:xfrm>
          <a:prstGeom prst="rect">
            <a:avLst/>
          </a:prstGeom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2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1649413"/>
            <a:ext cx="944562" cy="582612"/>
          </a:xfrm>
          <a:prstGeom prst="rect">
            <a:avLst/>
          </a:prstGeom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905250" y="5716588"/>
            <a:ext cx="4029075" cy="61753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7261" tIns="43630" rIns="87261" bIns="4363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solidFill>
                  <a:srgbClr val="000000"/>
                </a:solidFill>
                <a:sym typeface="Arial"/>
              </a:rPr>
              <a:t>Создание собственной </a:t>
            </a:r>
            <a:r>
              <a:rPr lang="ru-RU" sz="1800" b="1" kern="0" dirty="0" err="1">
                <a:solidFill>
                  <a:srgbClr val="000000"/>
                </a:solidFill>
                <a:sym typeface="Arial"/>
              </a:rPr>
              <a:t>иннова-ционной</a:t>
            </a:r>
            <a:r>
              <a:rPr lang="ru-RU" sz="1800" b="1" kern="0" dirty="0">
                <a:solidFill>
                  <a:srgbClr val="000000"/>
                </a:solidFill>
                <a:sym typeface="Arial"/>
              </a:rPr>
              <a:t> компании (бизнеса)</a:t>
            </a:r>
            <a:endParaRPr lang="ru-RU" sz="1800" b="1" kern="0" dirty="0">
              <a:solidFill>
                <a:schemeClr val="bg2"/>
              </a:solidFill>
              <a:sym typeface="Arial"/>
            </a:endParaRPr>
          </a:p>
        </p:txBody>
      </p:sp>
      <p:pic>
        <p:nvPicPr>
          <p:cNvPr id="10264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5710238"/>
            <a:ext cx="944562" cy="630237"/>
          </a:xfrm>
          <a:prstGeom prst="rect">
            <a:avLst/>
          </a:prstGeom>
          <a:ln w="6350">
            <a:solidFill>
              <a:sysClr val="window" lastClr="FFFFFF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s://www.grsu.by/images/gallery/2020/04/15priemka/19100_1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6" y="4019867"/>
            <a:ext cx="2908044" cy="19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593975" y="4006850"/>
            <a:ext cx="576263" cy="862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000" b="1" kern="0" dirty="0">
                <a:solidFill>
                  <a:schemeClr val="bg1"/>
                </a:solidFill>
                <a:sym typeface="Arial"/>
              </a:rPr>
              <a:t>?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1125" y="3173413"/>
            <a:ext cx="39671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+mn-lt"/>
                <a:cs typeface="+mn-cs"/>
                <a:sym typeface="Arial"/>
              </a:rPr>
              <a:t>Участие в конкурсах </a:t>
            </a:r>
            <a:r>
              <a:rPr lang="ru-RU" sz="1800" b="1" kern="0" dirty="0" err="1">
                <a:latin typeface="+mn-lt"/>
                <a:cs typeface="+mn-cs"/>
                <a:sym typeface="Arial"/>
              </a:rPr>
              <a:t>стартапов</a:t>
            </a:r>
            <a:r>
              <a:rPr lang="ru-RU" sz="1800" b="1" kern="0" dirty="0">
                <a:latin typeface="+mn-lt"/>
                <a:cs typeface="+mn-cs"/>
                <a:sym typeface="Arial"/>
              </a:rPr>
              <a:t> и инновационных проектов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1125" y="4019867"/>
            <a:ext cx="4014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latin typeface="+mn-lt"/>
                <a:cs typeface="+mn-cs"/>
                <a:sym typeface="Arial"/>
              </a:rPr>
              <a:t>Выполнение научно-исследовательских проектов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402"/>
          <p:cNvSpPr txBox="1">
            <a:spLocks noGrp="1"/>
          </p:cNvSpPr>
          <p:nvPr>
            <p:ph type="title"/>
          </p:nvPr>
        </p:nvSpPr>
        <p:spPr>
          <a:xfrm>
            <a:off x="1835150" y="69850"/>
            <a:ext cx="7178675" cy="752475"/>
          </a:xfrm>
        </p:spPr>
        <p:txBody>
          <a:bodyPr tIns="45668" bIns="45668"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smtClean="0">
                <a:solidFill>
                  <a:srgbClr val="002060"/>
                </a:solidFill>
                <a:latin typeface="Arial" charset="0"/>
                <a:cs typeface="Calibri" pitchFamily="34" charset="0"/>
                <a:sym typeface="Calibri" pitchFamily="34" charset="0"/>
              </a:rPr>
              <a:t>Инфраструктура студенческой науки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23850" y="3040063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23850" y="3917950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23850" y="4781550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23850" y="5688013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323850" y="2178050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utoShape 3"/>
          <p:cNvSpPr>
            <a:spLocks noChangeArrowheads="1"/>
          </p:cNvSpPr>
          <p:nvPr/>
        </p:nvSpPr>
        <p:spPr bwMode="gray">
          <a:xfrm>
            <a:off x="684213" y="1927225"/>
            <a:ext cx="6767512" cy="536575"/>
          </a:xfrm>
          <a:prstGeom prst="roundRect">
            <a:avLst>
              <a:gd name="adj" fmla="val 10889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gray">
          <a:xfrm>
            <a:off x="1908175" y="1974850"/>
            <a:ext cx="37782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kern="0" dirty="0"/>
              <a:t>конструкторских бюро</a:t>
            </a:r>
            <a:endParaRPr lang="en-US" sz="2200" kern="0" dirty="0"/>
          </a:p>
        </p:txBody>
      </p:sp>
      <p:pic>
        <p:nvPicPr>
          <p:cNvPr id="112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836738"/>
            <a:ext cx="12985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gray">
          <a:xfrm>
            <a:off x="484188" y="1844675"/>
            <a:ext cx="12985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prstClr val="black">
                      <a:alpha val="77000"/>
                    </a:prstClr>
                  </a:outerShdw>
                </a:effectLst>
              </a:rPr>
              <a:t>2</a:t>
            </a:r>
            <a:endParaRPr lang="en-US" sz="4000" b="1" kern="0" dirty="0">
              <a:solidFill>
                <a:srgbClr val="FFFFFF"/>
              </a:solidFill>
              <a:effectLst>
                <a:outerShdw blurRad="38100" dist="38100" dir="2700000" algn="tl">
                  <a:prstClr val="black">
                    <a:alpha val="77000"/>
                  </a:prstClr>
                </a:outerShdw>
              </a:effectLst>
            </a:endParaRP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gray">
          <a:xfrm>
            <a:off x="684213" y="2760663"/>
            <a:ext cx="7559675" cy="536575"/>
          </a:xfrm>
          <a:prstGeom prst="roundRect">
            <a:avLst>
              <a:gd name="adj" fmla="val 10889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gray">
          <a:xfrm>
            <a:off x="1908175" y="2808288"/>
            <a:ext cx="411956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kern="0" dirty="0"/>
              <a:t>научных лабораторий</a:t>
            </a:r>
            <a:endParaRPr lang="en-US" sz="2200" kern="0" dirty="0"/>
          </a:p>
        </p:txBody>
      </p:sp>
      <p:pic>
        <p:nvPicPr>
          <p:cNvPr id="112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668588"/>
            <a:ext cx="12985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gray">
          <a:xfrm>
            <a:off x="484188" y="2657475"/>
            <a:ext cx="12985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kern="0" dirty="0">
                <a:solidFill>
                  <a:srgbClr val="FFFFFF"/>
                </a:solidFill>
                <a:effectLst>
                  <a:outerShdw blurRad="38100" dist="38100" dir="2700000" algn="tl">
                    <a:prstClr val="black">
                      <a:alpha val="77000"/>
                    </a:prstClr>
                  </a:outerShdw>
                </a:effectLst>
              </a:rPr>
              <a:t>5</a:t>
            </a:r>
            <a:endParaRPr lang="en-US" sz="4000" b="1" kern="0" dirty="0">
              <a:solidFill>
                <a:srgbClr val="FFFFFF"/>
              </a:solidFill>
              <a:effectLst>
                <a:outerShdw blurRad="38100" dist="38100" dir="2700000" algn="tl">
                  <a:prstClr val="black">
                    <a:alpha val="77000"/>
                  </a:prstClr>
                </a:outerShdw>
              </a:effectLst>
            </a:endParaRPr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gray">
          <a:xfrm>
            <a:off x="684213" y="3641725"/>
            <a:ext cx="7848600" cy="538163"/>
          </a:xfrm>
          <a:prstGeom prst="roundRect">
            <a:avLst>
              <a:gd name="adj" fmla="val 10889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gray">
          <a:xfrm>
            <a:off x="1908175" y="3690938"/>
            <a:ext cx="37782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kern="0" dirty="0"/>
              <a:t>научных кружков</a:t>
            </a:r>
            <a:endParaRPr lang="en-US" sz="2200" kern="0" dirty="0"/>
          </a:p>
        </p:txBody>
      </p:sp>
      <p:pic>
        <p:nvPicPr>
          <p:cNvPr id="1128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551238"/>
            <a:ext cx="12985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6"/>
          <p:cNvSpPr txBox="1">
            <a:spLocks noChangeArrowheads="1"/>
          </p:cNvSpPr>
          <p:nvPr/>
        </p:nvSpPr>
        <p:spPr bwMode="gray">
          <a:xfrm>
            <a:off x="484188" y="3538538"/>
            <a:ext cx="1298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prstClr val="black">
                      <a:alpha val="77000"/>
                    </a:prstClr>
                  </a:outerShdw>
                </a:effectLst>
              </a:rPr>
              <a:t>58</a:t>
            </a:r>
            <a:endParaRPr lang="en-US" sz="4000" b="1" kern="0" dirty="0">
              <a:solidFill>
                <a:srgbClr val="FFFFFF"/>
              </a:solidFill>
              <a:effectLst>
                <a:outerShdw blurRad="38100" dist="38100" dir="2700000" algn="tl">
                  <a:prstClr val="black">
                    <a:alpha val="77000"/>
                  </a:prstClr>
                </a:outerShdw>
              </a:effectLst>
            </a:endParaRPr>
          </a:p>
        </p:txBody>
      </p:sp>
      <p:sp>
        <p:nvSpPr>
          <p:cNvPr id="45" name="AutoShape 3"/>
          <p:cNvSpPr>
            <a:spLocks noChangeArrowheads="1"/>
          </p:cNvSpPr>
          <p:nvPr/>
        </p:nvSpPr>
        <p:spPr bwMode="gray">
          <a:xfrm>
            <a:off x="684213" y="4530725"/>
            <a:ext cx="7200900" cy="536575"/>
          </a:xfrm>
          <a:prstGeom prst="roundRect">
            <a:avLst>
              <a:gd name="adj" fmla="val 10889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gray">
          <a:xfrm>
            <a:off x="1908175" y="4578350"/>
            <a:ext cx="516731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kern="0" dirty="0" smtClean="0"/>
              <a:t>членов </a:t>
            </a:r>
            <a:r>
              <a:rPr lang="ru-RU" sz="2200" b="1" kern="0" dirty="0"/>
              <a:t>научных объединений</a:t>
            </a:r>
            <a:endParaRPr lang="en-US" sz="2200" kern="0" dirty="0"/>
          </a:p>
        </p:txBody>
      </p:sp>
      <p:pic>
        <p:nvPicPr>
          <p:cNvPr id="112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4440238"/>
            <a:ext cx="12985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 Box 6"/>
          <p:cNvSpPr txBox="1">
            <a:spLocks noChangeArrowheads="1"/>
          </p:cNvSpPr>
          <p:nvPr/>
        </p:nvSpPr>
        <p:spPr bwMode="gray">
          <a:xfrm>
            <a:off x="473075" y="4427538"/>
            <a:ext cx="13636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prstClr val="black">
                      <a:alpha val="77000"/>
                    </a:prstClr>
                  </a:outerShdw>
                </a:effectLst>
              </a:rPr>
              <a:t>1607</a:t>
            </a:r>
            <a:endParaRPr lang="en-US" sz="4000" b="1" kern="0" dirty="0">
              <a:solidFill>
                <a:srgbClr val="FFFFFF"/>
              </a:solidFill>
              <a:effectLst>
                <a:outerShdw blurRad="38100" dist="38100" dir="2700000" algn="tl">
                  <a:prstClr val="black">
                    <a:alpha val="77000"/>
                  </a:prstClr>
                </a:outerShdw>
              </a:effectLst>
            </a:endParaRPr>
          </a:p>
        </p:txBody>
      </p:sp>
      <p:sp>
        <p:nvSpPr>
          <p:cNvPr id="61" name="AutoShape 3"/>
          <p:cNvSpPr>
            <a:spLocks noChangeArrowheads="1"/>
          </p:cNvSpPr>
          <p:nvPr/>
        </p:nvSpPr>
        <p:spPr bwMode="gray">
          <a:xfrm>
            <a:off x="611188" y="5437188"/>
            <a:ext cx="7705725" cy="536575"/>
          </a:xfrm>
          <a:prstGeom prst="roundRect">
            <a:avLst>
              <a:gd name="adj" fmla="val 10889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DDDDD"/>
              </a:gs>
            </a:gsLst>
            <a:lin ang="10800000" scaled="1"/>
            <a:tileRect/>
          </a:gradFill>
          <a:ln w="381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62" name="Text Box 7"/>
          <p:cNvSpPr txBox="1">
            <a:spLocks noChangeArrowheads="1"/>
          </p:cNvSpPr>
          <p:nvPr/>
        </p:nvSpPr>
        <p:spPr bwMode="gray">
          <a:xfrm>
            <a:off x="1870075" y="5472113"/>
            <a:ext cx="7324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kern="0" dirty="0"/>
              <a:t>студентов, участвующих в научной деятельности</a:t>
            </a:r>
            <a:endParaRPr lang="en-US" sz="2200" kern="0" dirty="0"/>
          </a:p>
        </p:txBody>
      </p:sp>
      <p:pic>
        <p:nvPicPr>
          <p:cNvPr id="112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5345113"/>
            <a:ext cx="130968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gray">
          <a:xfrm>
            <a:off x="377825" y="5318125"/>
            <a:ext cx="14589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prstClr val="black">
                      <a:alpha val="77000"/>
                    </a:prstClr>
                  </a:outerShdw>
                </a:effectLst>
              </a:rPr>
              <a:t>3670</a:t>
            </a:r>
            <a:endParaRPr lang="en-US" sz="4000" b="1" kern="0" dirty="0">
              <a:solidFill>
                <a:srgbClr val="FFFFFF"/>
              </a:solidFill>
              <a:effectLst>
                <a:outerShdw blurRad="38100" dist="38100" dir="2700000" algn="tl">
                  <a:prstClr val="black">
                    <a:alpha val="77000"/>
                  </a:prstClr>
                </a:outerShdw>
              </a:effectLst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>
            <a:off x="323850" y="1557338"/>
            <a:ext cx="0" cy="41417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23850" y="1557338"/>
            <a:ext cx="8820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87890" y="4053840"/>
            <a:ext cx="1687878" cy="1094423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 Box 7"/>
          <p:cNvSpPr txBox="1">
            <a:spLocks noChangeArrowheads="1"/>
          </p:cNvSpPr>
          <p:nvPr/>
        </p:nvSpPr>
        <p:spPr bwMode="gray">
          <a:xfrm>
            <a:off x="323850" y="993775"/>
            <a:ext cx="56165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200" b="1" kern="0" dirty="0"/>
              <a:t>Студенческие научные объединения:</a:t>
            </a:r>
            <a:endParaRPr lang="en-US" sz="2200" kern="0" dirty="0"/>
          </a:p>
        </p:txBody>
      </p:sp>
      <p:pic>
        <p:nvPicPr>
          <p:cNvPr id="34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35" y="2267685"/>
            <a:ext cx="1725612" cy="1108928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96" name="Picture 14" descr="vas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33" y="1724097"/>
            <a:ext cx="1679791" cy="1365105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3334133"/>
            <a:ext cx="1718045" cy="1255965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402"/>
          <p:cNvSpPr txBox="1">
            <a:spLocks noGrp="1"/>
          </p:cNvSpPr>
          <p:nvPr>
            <p:ph type="title"/>
          </p:nvPr>
        </p:nvSpPr>
        <p:spPr>
          <a:xfrm>
            <a:off x="1354138" y="69850"/>
            <a:ext cx="7659687" cy="752475"/>
          </a:xfrm>
        </p:spPr>
        <p:txBody>
          <a:bodyPr tIns="45668" bIns="45668"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smtClean="0">
                <a:solidFill>
                  <a:srgbClr val="002060"/>
                </a:solidFill>
                <a:latin typeface="Arial" charset="0"/>
                <a:cs typeface="Calibri" pitchFamily="34" charset="0"/>
                <a:sym typeface="Arial" charset="0"/>
              </a:rPr>
              <a:t>Представляемые возможности</a:t>
            </a:r>
            <a:endParaRPr lang="ru-RU" altLang="ru-RU" sz="2800" b="1" smtClean="0">
              <a:solidFill>
                <a:srgbClr val="002060"/>
              </a:solidFill>
              <a:latin typeface="Arial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3315" name="Номер слайда 1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3F60D0D6-1EAB-41F8-91C0-2A07CC9814C8}" type="slidenum">
              <a:rPr lang="ru-RU" altLang="ru-RU" smtClean="0">
                <a:solidFill>
                  <a:srgbClr val="888888"/>
                </a:solidFill>
                <a:latin typeface="Calibri" pitchFamily="34" charset="0"/>
                <a:sym typeface="Calibri" pitchFamily="34" charset="0"/>
              </a:rPr>
              <a:pPr/>
              <a:t>4</a:t>
            </a:fld>
            <a:endParaRPr lang="ru-RU" altLang="ru-RU" smtClean="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gray">
          <a:xfrm flipV="1">
            <a:off x="2900363" y="1301750"/>
            <a:ext cx="3278187" cy="3159125"/>
          </a:xfrm>
          <a:prstGeom prst="upArrow">
            <a:avLst>
              <a:gd name="adj1" fmla="val 82937"/>
              <a:gd name="adj2" fmla="val 20493"/>
            </a:avLst>
          </a:prstGeom>
          <a:gradFill rotWithShape="1">
            <a:gsLst>
              <a:gs pos="52900">
                <a:schemeClr val="bg1">
                  <a:alpha val="92000"/>
                </a:schemeClr>
              </a:gs>
              <a:gs pos="0">
                <a:schemeClr val="bg1">
                  <a:lumMod val="6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rot="10800000" wrap="none" anchor="ctr"/>
          <a:lstStyle/>
          <a:p>
            <a:pPr algn="ctr">
              <a:defRPr/>
            </a:pPr>
            <a:endParaRPr lang="ru-RU">
              <a:solidFill>
                <a:srgbClr val="000066"/>
              </a:solidFill>
            </a:endParaRPr>
          </a:p>
        </p:txBody>
      </p:sp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3395663" y="1182688"/>
            <a:ext cx="55229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2500" b="1" dirty="0"/>
              <a:t>Формы реализации проектной деятельности студентами, магистрантами и аспирантами университета </a:t>
            </a:r>
          </a:p>
          <a:p>
            <a:pPr algn="r"/>
            <a:r>
              <a:rPr lang="ru-RU" sz="2500" dirty="0"/>
              <a:t>(финансовая поддержка научных исследований)</a:t>
            </a:r>
            <a:endParaRPr lang="ru-RU" sz="2600" b="1" dirty="0"/>
          </a:p>
        </p:txBody>
      </p:sp>
      <p:sp>
        <p:nvSpPr>
          <p:cNvPr id="13318" name="AutoShape 5"/>
          <p:cNvSpPr>
            <a:spLocks noChangeArrowheads="1"/>
          </p:cNvSpPr>
          <p:nvPr/>
        </p:nvSpPr>
        <p:spPr bwMode="gray">
          <a:xfrm>
            <a:off x="198438" y="4949825"/>
            <a:ext cx="2701925" cy="1422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9" name="TextBox 6"/>
          <p:cNvSpPr txBox="1">
            <a:spLocks noChangeArrowheads="1"/>
          </p:cNvSpPr>
          <p:nvPr/>
        </p:nvSpPr>
        <p:spPr bwMode="auto">
          <a:xfrm>
            <a:off x="198438" y="5057775"/>
            <a:ext cx="27019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/>
            <a:r>
              <a:rPr lang="ru-RU" sz="2000"/>
              <a:t>Гранты Фонда инновационного развития университета</a:t>
            </a:r>
          </a:p>
        </p:txBody>
      </p:sp>
      <p:sp>
        <p:nvSpPr>
          <p:cNvPr id="13320" name="AutoShape 5"/>
          <p:cNvSpPr>
            <a:spLocks noChangeArrowheads="1"/>
          </p:cNvSpPr>
          <p:nvPr/>
        </p:nvSpPr>
        <p:spPr bwMode="gray">
          <a:xfrm>
            <a:off x="3200400" y="4949825"/>
            <a:ext cx="2678113" cy="1422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1" name="TextBox 8"/>
          <p:cNvSpPr txBox="1">
            <a:spLocks noChangeArrowheads="1"/>
          </p:cNvSpPr>
          <p:nvPr/>
        </p:nvSpPr>
        <p:spPr bwMode="auto">
          <a:xfrm>
            <a:off x="3265488" y="5178425"/>
            <a:ext cx="2613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/>
            <a:r>
              <a:rPr lang="ru-RU" sz="2000"/>
              <a:t>Гранты Министерства образования</a:t>
            </a:r>
          </a:p>
        </p:txBody>
      </p:sp>
      <p:sp>
        <p:nvSpPr>
          <p:cNvPr id="13322" name="AutoShape 5"/>
          <p:cNvSpPr>
            <a:spLocks noChangeArrowheads="1"/>
          </p:cNvSpPr>
          <p:nvPr/>
        </p:nvSpPr>
        <p:spPr bwMode="gray">
          <a:xfrm>
            <a:off x="6294438" y="4968875"/>
            <a:ext cx="2541587" cy="1422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F7F7F7"/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3" name="TextBox 10"/>
          <p:cNvSpPr txBox="1">
            <a:spLocks noChangeArrowheads="1"/>
          </p:cNvSpPr>
          <p:nvPr/>
        </p:nvSpPr>
        <p:spPr bwMode="auto">
          <a:xfrm>
            <a:off x="6370638" y="5181600"/>
            <a:ext cx="24653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/>
            <a:r>
              <a:rPr lang="ru-RU" sz="2000"/>
              <a:t>Гранты БРФФИ для молодых ученых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463675" y="4572000"/>
            <a:ext cx="6149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463675" y="4572000"/>
            <a:ext cx="0" cy="5397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19613" y="4572000"/>
            <a:ext cx="0" cy="5397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627938" y="4572000"/>
            <a:ext cx="0" cy="53975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890588"/>
            <a:ext cx="1209675" cy="1033462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 descr="https://www.grsu.by/images/3434_copy_copy_copy_copy_copy_copy_copy_copy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95388" y="1362075"/>
            <a:ext cx="1322387" cy="1020763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13" y="2054225"/>
            <a:ext cx="1262062" cy="979488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438" y="3268663"/>
            <a:ext cx="1350962" cy="1123572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4920" y="2600325"/>
            <a:ext cx="1419543" cy="945252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Maria\Продукция\01 слайд\Миссия стен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94102" r="2"/>
          <a:stretch>
            <a:fillRect/>
          </a:stretch>
        </p:blipFill>
        <p:spPr bwMode="auto">
          <a:xfrm>
            <a:off x="5676900" y="6480175"/>
            <a:ext cx="34671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hape 402"/>
          <p:cNvSpPr txBox="1">
            <a:spLocks noGrp="1"/>
          </p:cNvSpPr>
          <p:nvPr>
            <p:ph type="title"/>
          </p:nvPr>
        </p:nvSpPr>
        <p:spPr>
          <a:xfrm>
            <a:off x="441325" y="79375"/>
            <a:ext cx="8670925" cy="711200"/>
          </a:xfrm>
        </p:spPr>
        <p:txBody>
          <a:bodyPr lIns="101424" tIns="50698" rIns="101424" bIns="50698"/>
          <a:lstStyle/>
          <a:p>
            <a:pPr algn="r">
              <a:lnSpc>
                <a:spcPct val="80000"/>
              </a:lnSpc>
              <a:buClr>
                <a:srgbClr val="002060"/>
              </a:buClr>
              <a:buSzPct val="25000"/>
            </a:pPr>
            <a:r>
              <a:rPr lang="ru-RU" sz="2800" b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Пример самореализации </a:t>
            </a:r>
            <a:br>
              <a:rPr lang="ru-RU" sz="2800" b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002060"/>
                </a:solidFill>
                <a:latin typeface="Arial" charset="0"/>
                <a:cs typeface="Times New Roman" pitchFamily="18" charset="0"/>
              </a:rPr>
              <a:t>в научной деятельности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43500" y="2784475"/>
            <a:ext cx="3927475" cy="1498600"/>
          </a:xfrm>
          <a:prstGeom prst="roundRect">
            <a:avLst>
              <a:gd name="adj" fmla="val 3696"/>
            </a:avLst>
          </a:prstGeom>
          <a:solidFill>
            <a:srgbClr val="EFEEDD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txBody>
          <a:bodyPr lIns="87216" tIns="43608" rIns="87216" bIns="43608" anchor="ctr"/>
          <a:lstStyle/>
          <a:p>
            <a:pPr algn="ctr">
              <a:defRPr/>
            </a:pPr>
            <a:endParaRPr lang="ru-RU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5365" name="Rectangle 21"/>
          <p:cNvSpPr>
            <a:spLocks noChangeArrowheads="1"/>
          </p:cNvSpPr>
          <p:nvPr/>
        </p:nvSpPr>
        <p:spPr bwMode="gray">
          <a:xfrm>
            <a:off x="5127625" y="1497013"/>
            <a:ext cx="3822700" cy="1525587"/>
          </a:xfrm>
          <a:prstGeom prst="rect">
            <a:avLst/>
          </a:prstGeom>
          <a:gradFill rotWithShape="1">
            <a:gsLst>
              <a:gs pos="0">
                <a:srgbClr val="D6D5AB"/>
              </a:gs>
              <a:gs pos="100000">
                <a:srgbClr val="E0DFBE"/>
              </a:gs>
            </a:gsLst>
            <a:lin ang="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DD9C5"/>
            </a:extrusionClr>
          </a:sp3d>
        </p:spPr>
        <p:txBody>
          <a:bodyPr wrap="none" lIns="87216" tIns="43608" rIns="87216" bIns="43608" anchor="ctr">
            <a:flatTx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gray">
          <a:xfrm>
            <a:off x="5021263" y="1447800"/>
            <a:ext cx="3198812" cy="749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87216" tIns="43608" rIns="87216" bIns="43608">
            <a:spAutoFit/>
          </a:bodyPr>
          <a:lstStyle/>
          <a:p>
            <a:pPr algn="ctr" eaLnBrk="1" hangingPunct="1"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ГИЖУК</a:t>
            </a:r>
          </a:p>
          <a:p>
            <a:pPr algn="ctr" eaLnBrk="1" hangingPunct="1">
              <a:defRPr/>
            </a:pP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Татьяна Васильевна</a:t>
            </a:r>
          </a:p>
          <a:p>
            <a:pPr algn="ctr" eaLnBrk="1" hangingPunct="1">
              <a:defRPr/>
            </a:pPr>
            <a:endParaRPr lang="ru-RU" sz="700" b="1" dirty="0">
              <a:solidFill>
                <a:srgbClr val="1C1C1C"/>
              </a:solidFill>
              <a:latin typeface="Calibri" pitchFamily="34" charset="0"/>
            </a:endParaRPr>
          </a:p>
        </p:txBody>
      </p:sp>
      <p:sp>
        <p:nvSpPr>
          <p:cNvPr id="15367" name="Прямоугольник 14"/>
          <p:cNvSpPr>
            <a:spLocks noChangeArrowheads="1"/>
          </p:cNvSpPr>
          <p:nvPr/>
        </p:nvSpPr>
        <p:spPr bwMode="auto">
          <a:xfrm>
            <a:off x="6877050" y="2744788"/>
            <a:ext cx="2073275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16" tIns="43608" rIns="87216" bIns="43608">
            <a:spAutoFit/>
          </a:bodyPr>
          <a:lstStyle/>
          <a:p>
            <a:pPr eaLnBrk="1" hangingPunct="1"/>
            <a:r>
              <a:rPr lang="en-US" sz="1700" b="1" i="1"/>
              <a:t>I </a:t>
            </a:r>
            <a:r>
              <a:rPr lang="ru-RU" sz="1700" b="1" i="1"/>
              <a:t>место </a:t>
            </a:r>
            <a:r>
              <a:rPr lang="ru-RU" i="1"/>
              <a:t>в рейтинге работников </a:t>
            </a:r>
          </a:p>
          <a:p>
            <a:pPr eaLnBrk="1" hangingPunct="1"/>
            <a:r>
              <a:rPr lang="ru-RU" i="1"/>
              <a:t>ГрГУ им. Янки Купалы </a:t>
            </a:r>
            <a:br>
              <a:rPr lang="ru-RU" i="1"/>
            </a:br>
            <a:r>
              <a:rPr lang="ru-RU" i="1"/>
              <a:t>по итогам </a:t>
            </a:r>
            <a:r>
              <a:rPr lang="ru-RU" sz="1600" b="1" i="1"/>
              <a:t>2017 и 2019</a:t>
            </a:r>
            <a:r>
              <a:rPr lang="ru-RU" sz="1600" i="1"/>
              <a:t> гг. </a:t>
            </a:r>
            <a:r>
              <a:rPr lang="ru-RU" i="1"/>
              <a:t>в номинации </a:t>
            </a:r>
          </a:p>
          <a:p>
            <a:pPr eaLnBrk="1" hangingPunct="1"/>
            <a:r>
              <a:rPr lang="ru-RU" sz="1500" i="1"/>
              <a:t>«</a:t>
            </a:r>
            <a:r>
              <a:rPr lang="ru-RU" sz="1500" b="1" i="1"/>
              <a:t>Молодой ученый</a:t>
            </a:r>
            <a:r>
              <a:rPr lang="ru-RU" sz="1500" i="1"/>
              <a:t>»</a:t>
            </a:r>
          </a:p>
        </p:txBody>
      </p:sp>
      <p:pic>
        <p:nvPicPr>
          <p:cNvPr id="15368" name="Picture 4" descr="http://mywishlist.ru/pic/i/wish/orig/004/704/690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3357">
            <a:off x="209550" y="5375275"/>
            <a:ext cx="205263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http://vipdiplom.kharkov.ua/files/%D0%B4%D0%B8%D1%81%D1%81%D0%B5%D1%80%D1%82%D0%B0%D1%86%D0%B8%D1%8F.j2-p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4429125"/>
            <a:ext cx="52101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1" descr="Кандидат mi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8519">
            <a:off x="3349625" y="1035050"/>
            <a:ext cx="1603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2" descr="Перемия mi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633">
            <a:off x="674688" y="820738"/>
            <a:ext cx="1408112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3" descr="Рейтинг m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2060575"/>
            <a:ext cx="155416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Прямоугольник 14"/>
          <p:cNvSpPr>
            <a:spLocks noChangeArrowheads="1"/>
          </p:cNvSpPr>
          <p:nvPr/>
        </p:nvSpPr>
        <p:spPr bwMode="auto">
          <a:xfrm>
            <a:off x="192088" y="2628900"/>
            <a:ext cx="1871662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16" tIns="43608" rIns="87216" bIns="43608">
            <a:spAutoFit/>
          </a:bodyPr>
          <a:lstStyle/>
          <a:p>
            <a:pPr eaLnBrk="1" hangingPunct="1"/>
            <a:r>
              <a:rPr lang="ru-RU" b="1" i="1"/>
              <a:t>2012</a:t>
            </a:r>
          </a:p>
          <a:p>
            <a:pPr eaLnBrk="1" hangingPunct="1"/>
            <a:r>
              <a:rPr lang="ru-RU" b="1" i="1">
                <a:solidFill>
                  <a:schemeClr val="accent2"/>
                </a:solidFill>
              </a:rPr>
              <a:t>Премия специального фонда Президента Республики Беларусь </a:t>
            </a:r>
            <a:r>
              <a:rPr lang="ru-RU" i="1"/>
              <a:t>по социальной поддержке одаренных учащихся и студентов</a:t>
            </a:r>
          </a:p>
        </p:txBody>
      </p:sp>
      <p:sp>
        <p:nvSpPr>
          <p:cNvPr id="15374" name="Прямоугольник 14"/>
          <p:cNvSpPr>
            <a:spLocks noChangeArrowheads="1"/>
          </p:cNvSpPr>
          <p:nvPr/>
        </p:nvSpPr>
        <p:spPr bwMode="auto">
          <a:xfrm>
            <a:off x="1970088" y="2074863"/>
            <a:ext cx="1692275" cy="304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16" tIns="43608" rIns="87216" bIns="43608">
            <a:spAutoFit/>
          </a:bodyPr>
          <a:lstStyle/>
          <a:p>
            <a:pPr eaLnBrk="1" hangingPunct="1"/>
            <a:r>
              <a:rPr lang="ru-RU" b="1" i="1" dirty="0"/>
              <a:t>Научный руководитель </a:t>
            </a:r>
            <a:r>
              <a:rPr lang="ru-RU" b="1" i="1" dirty="0">
                <a:solidFill>
                  <a:schemeClr val="accent2"/>
                </a:solidFill>
              </a:rPr>
              <a:t>проектов БРФФИ: </a:t>
            </a:r>
            <a:endParaRPr lang="ru-RU" sz="500" b="1" i="1" dirty="0">
              <a:solidFill>
                <a:schemeClr val="accent2"/>
              </a:solidFill>
            </a:endParaRPr>
          </a:p>
          <a:p>
            <a:pPr eaLnBrk="1" hangingPunct="1"/>
            <a:endParaRPr lang="ru-RU" sz="500" b="1" i="1" dirty="0">
              <a:solidFill>
                <a:schemeClr val="accent2"/>
              </a:solidFill>
            </a:endParaRPr>
          </a:p>
          <a:p>
            <a:pPr eaLnBrk="1" hangingPunct="1"/>
            <a:r>
              <a:rPr lang="ru-RU" b="1" i="1" dirty="0">
                <a:solidFill>
                  <a:schemeClr val="accent2"/>
                </a:solidFill>
              </a:rPr>
              <a:t>- № Г15М-139 </a:t>
            </a:r>
            <a:r>
              <a:rPr lang="ru-RU" b="1" i="1" dirty="0"/>
              <a:t>(2015-2017);</a:t>
            </a:r>
          </a:p>
          <a:p>
            <a:pPr eaLnBrk="1" hangingPunct="1"/>
            <a:endParaRPr lang="ru-RU" sz="500" b="1" i="1" dirty="0">
              <a:solidFill>
                <a:schemeClr val="accent2"/>
              </a:solidFill>
            </a:endParaRPr>
          </a:p>
          <a:p>
            <a:pPr eaLnBrk="1" hangingPunct="1"/>
            <a:r>
              <a:rPr lang="ru-RU" b="1" i="1" dirty="0" smtClean="0">
                <a:solidFill>
                  <a:schemeClr val="accent2"/>
                </a:solidFill>
              </a:rPr>
              <a:t>- № </a:t>
            </a:r>
            <a:r>
              <a:rPr lang="ru-RU" b="1" i="1" dirty="0">
                <a:solidFill>
                  <a:schemeClr val="accent2"/>
                </a:solidFill>
              </a:rPr>
              <a:t>Г19М-065 </a:t>
            </a:r>
            <a:r>
              <a:rPr lang="ru-RU" b="1" i="1" dirty="0"/>
              <a:t>(2019-2021</a:t>
            </a:r>
            <a:r>
              <a:rPr lang="ru-RU" b="1" i="1" dirty="0" smtClean="0"/>
              <a:t>).</a:t>
            </a:r>
          </a:p>
          <a:p>
            <a:pPr eaLnBrk="1" hangingPunct="1"/>
            <a:endParaRPr lang="ru-RU" i="1" dirty="0" smtClean="0"/>
          </a:p>
          <a:p>
            <a:pPr eaLnBrk="1" hangingPunct="1"/>
            <a:r>
              <a:rPr lang="ru-RU" i="1" dirty="0" smtClean="0"/>
              <a:t>Общий объем финансирования проектов  -</a:t>
            </a:r>
          </a:p>
          <a:p>
            <a:pPr eaLnBrk="1" hangingPunct="1"/>
            <a:r>
              <a:rPr lang="ru-RU" i="1" dirty="0" smtClean="0"/>
              <a:t>21 000,0 руб. </a:t>
            </a:r>
            <a:endParaRPr lang="ru-RU" i="1" dirty="0"/>
          </a:p>
        </p:txBody>
      </p:sp>
      <p:sp>
        <p:nvSpPr>
          <p:cNvPr id="15375" name="Прямоугольник 14"/>
          <p:cNvSpPr>
            <a:spLocks noChangeArrowheads="1"/>
          </p:cNvSpPr>
          <p:nvPr/>
        </p:nvSpPr>
        <p:spPr bwMode="auto">
          <a:xfrm>
            <a:off x="3530600" y="3262313"/>
            <a:ext cx="187166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16" tIns="43608" rIns="87216" bIns="43608">
            <a:spAutoFit/>
          </a:bodyPr>
          <a:lstStyle/>
          <a:p>
            <a:pPr eaLnBrk="1" hangingPunct="1"/>
            <a:r>
              <a:rPr lang="ru-RU" b="1" i="1"/>
              <a:t>201</a:t>
            </a:r>
            <a:r>
              <a:rPr lang="en-US" b="1" i="1"/>
              <a:t>7</a:t>
            </a:r>
            <a:endParaRPr lang="ru-RU" b="1" i="1"/>
          </a:p>
          <a:p>
            <a:pPr eaLnBrk="1" hangingPunct="1"/>
            <a:r>
              <a:rPr lang="ru-RU" b="1" i="1">
                <a:solidFill>
                  <a:schemeClr val="accent2"/>
                </a:solidFill>
              </a:rPr>
              <a:t>Кандидатская диссертация</a:t>
            </a:r>
            <a:r>
              <a:rPr lang="en-US" b="1" i="1">
                <a:solidFill>
                  <a:schemeClr val="accent2"/>
                </a:solidFill>
              </a:rPr>
              <a:t/>
            </a:r>
            <a:br>
              <a:rPr lang="en-US" b="1" i="1">
                <a:solidFill>
                  <a:schemeClr val="accent2"/>
                </a:solidFill>
              </a:rPr>
            </a:br>
            <a:r>
              <a:rPr lang="ru-RU" i="1"/>
              <a:t>«Субъективная картина карьеры как фактор профессиональной успешности педагога»</a:t>
            </a: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gray">
          <a:xfrm rot="16200000" flipV="1">
            <a:off x="4190207" y="2045494"/>
            <a:ext cx="944562" cy="1479550"/>
          </a:xfrm>
          <a:prstGeom prst="upArrow">
            <a:avLst>
              <a:gd name="adj1" fmla="val 79713"/>
              <a:gd name="adj2" fmla="val 71352"/>
            </a:avLst>
          </a:prstGeom>
          <a:gradFill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127000" dist="101600" dir="10800000" algn="r" rotWithShape="0">
              <a:prstClr val="black">
                <a:alpha val="40000"/>
              </a:prstClr>
            </a:outerShdw>
          </a:effectLst>
          <a:extLst/>
        </p:spPr>
        <p:txBody>
          <a:bodyPr rot="10800000" wrap="none" lIns="87216" tIns="43608" rIns="87216" bIns="43608" anchor="ctr"/>
          <a:lstStyle/>
          <a:p>
            <a:pPr algn="ctr">
              <a:defRPr/>
            </a:pPr>
            <a:endParaRPr lang="ru-RU">
              <a:solidFill>
                <a:srgbClr val="000066"/>
              </a:solidFill>
            </a:endParaRPr>
          </a:p>
        </p:txBody>
      </p:sp>
      <p:pic>
        <p:nvPicPr>
          <p:cNvPr id="1537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1054100"/>
            <a:ext cx="1066800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8" name="Picture 6" descr="http://cs315927.userapi.com/v315927684/1a1e/mIjzpMO521s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308">
            <a:off x="1890713" y="5494338"/>
            <a:ext cx="163988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402"/>
          <p:cNvSpPr txBox="1">
            <a:spLocks noGrp="1"/>
          </p:cNvSpPr>
          <p:nvPr>
            <p:ph type="title"/>
          </p:nvPr>
        </p:nvSpPr>
        <p:spPr>
          <a:xfrm>
            <a:off x="1354138" y="69850"/>
            <a:ext cx="7659687" cy="752475"/>
          </a:xfrm>
        </p:spPr>
        <p:txBody>
          <a:bodyPr tIns="45668" bIns="45668"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smtClean="0">
                <a:solidFill>
                  <a:srgbClr val="002060"/>
                </a:solidFill>
                <a:latin typeface="Arial" charset="0"/>
                <a:cs typeface="Calibri" pitchFamily="34" charset="0"/>
                <a:sym typeface="Arial" charset="0"/>
              </a:rPr>
              <a:t>Пути самореализации в науке</a:t>
            </a:r>
            <a:endParaRPr lang="ru-RU" altLang="ru-RU" sz="2800" b="1" smtClean="0">
              <a:solidFill>
                <a:srgbClr val="002060"/>
              </a:solidFill>
              <a:latin typeface="Arial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gray">
          <a:xfrm>
            <a:off x="114300" y="995363"/>
            <a:ext cx="8853488" cy="6477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blurRad="114300" dist="88900" dir="2928844" algn="ctr" rotWithShape="0">
              <a:srgbClr val="000000">
                <a:alpha val="50000"/>
              </a:srgbClr>
            </a:outerShdw>
          </a:effectLst>
        </p:spPr>
        <p:txBody>
          <a:bodyPr wrap="none" lIns="91377" tIns="45688" rIns="91377" bIns="45688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gray">
          <a:xfrm>
            <a:off x="4541044" y="987581"/>
            <a:ext cx="2928221" cy="55393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377" tIns="45688" rIns="91377" bIns="4568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kern="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Университет</a:t>
            </a:r>
            <a:endParaRPr lang="en-US" sz="3000" kern="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89" name="Номер слайда 1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E8497B3D-2D17-42E4-B38C-BE371126C48A}" type="slidenum">
              <a:rPr lang="ru-RU" altLang="ru-RU" smtClean="0">
                <a:solidFill>
                  <a:srgbClr val="888888"/>
                </a:solidFill>
                <a:latin typeface="Calibri" pitchFamily="34" charset="0"/>
                <a:sym typeface="Calibri" pitchFamily="34" charset="0"/>
              </a:rPr>
              <a:pPr/>
              <a:t>6</a:t>
            </a:fld>
            <a:endParaRPr lang="ru-RU" altLang="ru-RU" smtClean="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4" name="Shape 23"/>
          <p:cNvSpPr/>
          <p:nvPr/>
        </p:nvSpPr>
        <p:spPr>
          <a:xfrm>
            <a:off x="1157288" y="1965325"/>
            <a:ext cx="6030912" cy="4346575"/>
          </a:xfrm>
          <a:prstGeom prst="swooshArrow">
            <a:avLst>
              <a:gd name="adj1" fmla="val 20712"/>
              <a:gd name="adj2" fmla="val 2539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Прямоугольник с двумя скругленными противолежащими углами 18"/>
          <p:cNvSpPr/>
          <p:nvPr/>
        </p:nvSpPr>
        <p:spPr>
          <a:xfrm>
            <a:off x="346075" y="2163763"/>
            <a:ext cx="2181225" cy="1652587"/>
          </a:xfrm>
          <a:prstGeom prst="round2DiagRect">
            <a:avLst>
              <a:gd name="adj1" fmla="val 6829"/>
              <a:gd name="adj2" fmla="val 7680"/>
            </a:avLst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54" tIns="45678" rIns="91354" bIns="45678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ysClr val="window" lastClr="FFFFFF"/>
              </a:solidFill>
              <a:latin typeface="Calibri"/>
              <a:sym typeface="Arial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408372" y="1859100"/>
            <a:ext cx="1990859" cy="470398"/>
            <a:chOff x="413454" y="963667"/>
            <a:chExt cx="1843361" cy="5001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Freeform 13"/>
            <p:cNvSpPr>
              <a:spLocks/>
            </p:cNvSpPr>
            <p:nvPr/>
          </p:nvSpPr>
          <p:spPr bwMode="gray">
            <a:xfrm>
              <a:off x="413454" y="1259186"/>
              <a:ext cx="1520494" cy="204674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5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gray">
            <a:xfrm>
              <a:off x="413454" y="963667"/>
              <a:ext cx="1843361" cy="500192"/>
            </a:xfrm>
            <a:prstGeom prst="rect">
              <a:avLst/>
            </a:prstGeom>
            <a:gradFill rotWithShape="1">
              <a:gsLst>
                <a:gs pos="0">
                  <a:srgbClr val="5CB1FE">
                    <a:gamma/>
                    <a:tint val="24314"/>
                    <a:invGamma/>
                  </a:srgbClr>
                </a:gs>
                <a:gs pos="100000">
                  <a:srgbClr val="4472C4">
                    <a:lumMod val="60000"/>
                    <a:lumOff val="4000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>
                  <a:sym typeface="Arial" panose="020B0604020202020204" pitchFamily="34" charset="0"/>
                </a:rPr>
                <a:t>Обучающие курсы </a:t>
              </a:r>
              <a:endParaRPr lang="ru-RU" sz="1300" b="1" dirty="0" smtClean="0">
                <a:sym typeface="Arial" panose="020B0604020202020204" pitchFamily="34" charset="0"/>
              </a:endParaRPr>
            </a:p>
            <a:p>
              <a:pPr algn="ctr" defTabSz="12446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ym typeface="Arial" panose="020B0604020202020204" pitchFamily="34" charset="0"/>
                </a:rPr>
                <a:t>и </a:t>
              </a:r>
              <a:r>
                <a:rPr lang="ru-RU" sz="1300" b="1" dirty="0">
                  <a:sym typeface="Arial" panose="020B0604020202020204" pitchFamily="34" charset="0"/>
                </a:rPr>
                <a:t>семинары</a:t>
              </a:r>
              <a:endParaRPr lang="ru-RU" sz="1300" dirty="0">
                <a:sym typeface="Arial" panose="020B0604020202020204" pitchFamily="34" charset="0"/>
              </a:endParaRPr>
            </a:p>
          </p:txBody>
        </p:sp>
      </p:grpSp>
      <p:sp>
        <p:nvSpPr>
          <p:cNvPr id="32" name="Овал 31"/>
          <p:cNvSpPr/>
          <p:nvPr/>
        </p:nvSpPr>
        <p:spPr>
          <a:xfrm>
            <a:off x="1438275" y="5353050"/>
            <a:ext cx="292100" cy="30162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33" name="Прямая соединительная линия 32"/>
          <p:cNvCxnSpPr>
            <a:cxnSpLocks/>
          </p:cNvCxnSpPr>
          <p:nvPr/>
        </p:nvCxnSpPr>
        <p:spPr>
          <a:xfrm>
            <a:off x="1584325" y="3924300"/>
            <a:ext cx="0" cy="1579563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3376613" y="3509963"/>
            <a:ext cx="439737" cy="461962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Овал 44"/>
          <p:cNvSpPr/>
          <p:nvPr/>
        </p:nvSpPr>
        <p:spPr>
          <a:xfrm>
            <a:off x="5257800" y="2789238"/>
            <a:ext cx="523875" cy="54610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Прямоугольник с двумя скругленными противолежащими углами 18"/>
          <p:cNvSpPr/>
          <p:nvPr/>
        </p:nvSpPr>
        <p:spPr>
          <a:xfrm>
            <a:off x="2211388" y="4449763"/>
            <a:ext cx="2751137" cy="1882775"/>
          </a:xfrm>
          <a:prstGeom prst="round2DiagRect">
            <a:avLst>
              <a:gd name="adj1" fmla="val 6829"/>
              <a:gd name="adj2" fmla="val 7680"/>
            </a:avLst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54" tIns="45678" rIns="91354" bIns="45678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ysClr val="window" lastClr="FFFFFF"/>
              </a:solidFill>
              <a:latin typeface="Calibri"/>
              <a:sym typeface="Arial"/>
            </a:endParaRPr>
          </a:p>
        </p:txBody>
      </p:sp>
      <p:sp>
        <p:nvSpPr>
          <p:cNvPr id="56" name="Freeform 13"/>
          <p:cNvSpPr>
            <a:spLocks/>
          </p:cNvSpPr>
          <p:nvPr/>
        </p:nvSpPr>
        <p:spPr bwMode="gray">
          <a:xfrm>
            <a:off x="2211388" y="4598988"/>
            <a:ext cx="2276475" cy="269875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lIns="91377" tIns="45688" rIns="91377" bIns="4568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2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2211831" y="4138563"/>
            <a:ext cx="2768541" cy="667666"/>
            <a:chOff x="311688" y="1037704"/>
            <a:chExt cx="1938189" cy="4261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Freeform 13"/>
            <p:cNvSpPr>
              <a:spLocks/>
            </p:cNvSpPr>
            <p:nvPr/>
          </p:nvSpPr>
          <p:spPr bwMode="gray">
            <a:xfrm>
              <a:off x="413454" y="1259186"/>
              <a:ext cx="1520494" cy="204674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5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  <p:sp>
          <p:nvSpPr>
            <p:cNvPr id="59" name="Rectangle 14"/>
            <p:cNvSpPr>
              <a:spLocks noChangeArrowheads="1"/>
            </p:cNvSpPr>
            <p:nvPr/>
          </p:nvSpPr>
          <p:spPr bwMode="gray">
            <a:xfrm>
              <a:off x="311688" y="1037704"/>
              <a:ext cx="1938189" cy="419715"/>
            </a:xfrm>
            <a:prstGeom prst="rect">
              <a:avLst/>
            </a:prstGeom>
            <a:gradFill rotWithShape="1">
              <a:gsLst>
                <a:gs pos="0">
                  <a:srgbClr val="5CB1FE">
                    <a:gamma/>
                    <a:tint val="24314"/>
                    <a:invGamma/>
                  </a:srgbClr>
                </a:gs>
                <a:gs pos="100000">
                  <a:srgbClr val="4472C4">
                    <a:lumMod val="60000"/>
                    <a:lumOff val="4000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44600">
                <a:lnSpc>
                  <a:spcPct val="50000"/>
                </a:lnSpc>
                <a:spcAft>
                  <a:spcPct val="35000"/>
                </a:spcAft>
                <a:defRPr/>
              </a:pPr>
              <a:r>
                <a:rPr lang="ru-RU" sz="1500" b="1" dirty="0" err="1">
                  <a:sym typeface="Arial" panose="020B0604020202020204" pitchFamily="34" charset="0"/>
                </a:rPr>
                <a:t>П</a:t>
              </a:r>
              <a:r>
                <a:rPr lang="ru-RU" sz="1500" b="1" dirty="0" err="1" smtClean="0">
                  <a:sym typeface="Arial" panose="020B0604020202020204" pitchFamily="34" charset="0"/>
                </a:rPr>
                <a:t>рактикоориентиро</a:t>
              </a:r>
              <a:r>
                <a:rPr lang="ru-RU" sz="1500" b="1" dirty="0" smtClean="0">
                  <a:sym typeface="Arial" panose="020B0604020202020204" pitchFamily="34" charset="0"/>
                </a:rPr>
                <a:t>-</a:t>
              </a:r>
              <a:endParaRPr lang="ru-RU" sz="1500" b="1" dirty="0">
                <a:sym typeface="Arial" panose="020B0604020202020204" pitchFamily="34" charset="0"/>
              </a:endParaRPr>
            </a:p>
            <a:p>
              <a:pPr algn="ctr" defTabSz="1244600">
                <a:lnSpc>
                  <a:spcPct val="50000"/>
                </a:lnSpc>
                <a:spcAft>
                  <a:spcPct val="35000"/>
                </a:spcAft>
                <a:defRPr/>
              </a:pPr>
              <a:r>
                <a:rPr lang="ru-RU" sz="1500" b="1" dirty="0">
                  <a:sym typeface="Arial" panose="020B0604020202020204" pitchFamily="34" charset="0"/>
                </a:rPr>
                <a:t>ванный процесс </a:t>
              </a:r>
              <a:r>
                <a:rPr lang="ru-RU" sz="1500" b="1" dirty="0" smtClean="0">
                  <a:sym typeface="Arial" panose="020B0604020202020204" pitchFamily="34" charset="0"/>
                </a:rPr>
                <a:t>подготовки </a:t>
              </a:r>
            </a:p>
            <a:p>
              <a:pPr algn="ctr" defTabSz="1244600">
                <a:lnSpc>
                  <a:spcPct val="50000"/>
                </a:lnSpc>
                <a:spcAft>
                  <a:spcPct val="35000"/>
                </a:spcAft>
                <a:defRPr/>
              </a:pPr>
              <a:r>
                <a:rPr lang="ru-RU" sz="1500" b="1" dirty="0" smtClean="0">
                  <a:sym typeface="Arial" panose="020B0604020202020204" pitchFamily="34" charset="0"/>
                </a:rPr>
                <a:t>(</a:t>
              </a:r>
              <a:r>
                <a:rPr lang="ru-RU" sz="1500" b="1" dirty="0" err="1" smtClean="0">
                  <a:sym typeface="Arial" panose="020B0604020202020204" pitchFamily="34" charset="0"/>
                </a:rPr>
                <a:t>междисциплинарность</a:t>
              </a:r>
              <a:r>
                <a:rPr lang="ru-RU" sz="1500" b="1" dirty="0" smtClean="0">
                  <a:sym typeface="Arial" panose="020B0604020202020204" pitchFamily="34" charset="0"/>
                </a:rPr>
                <a:t>)</a:t>
              </a:r>
              <a:endParaRPr lang="ru-RU" sz="1500" b="1" dirty="0">
                <a:sym typeface="Arial" panose="020B0604020202020204" pitchFamily="34" charset="0"/>
              </a:endParaRPr>
            </a:p>
          </p:txBody>
        </p:sp>
      </p:grpSp>
      <p:sp>
        <p:nvSpPr>
          <p:cNvPr id="61" name="Прямоугольник с двумя скругленными противолежащими углами 18"/>
          <p:cNvSpPr/>
          <p:nvPr/>
        </p:nvSpPr>
        <p:spPr>
          <a:xfrm>
            <a:off x="5348288" y="4359275"/>
            <a:ext cx="2462212" cy="1958975"/>
          </a:xfrm>
          <a:prstGeom prst="round2DiagRect">
            <a:avLst>
              <a:gd name="adj1" fmla="val 6829"/>
              <a:gd name="adj2" fmla="val 7680"/>
            </a:avLst>
          </a:prstGeom>
          <a:solidFill>
            <a:srgbClr val="44546A">
              <a:lumMod val="20000"/>
              <a:lumOff val="80000"/>
            </a:srgbClr>
          </a:solidFill>
          <a:ln w="1270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54" tIns="45678" rIns="91354" bIns="45678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ysClr val="window" lastClr="FFFFFF"/>
              </a:solidFill>
              <a:latin typeface="Calibri"/>
              <a:sym typeface="Arial"/>
            </a:endParaRPr>
          </a:p>
        </p:txBody>
      </p:sp>
      <p:sp>
        <p:nvSpPr>
          <p:cNvPr id="62" name="Freeform 13"/>
          <p:cNvSpPr>
            <a:spLocks/>
          </p:cNvSpPr>
          <p:nvPr/>
        </p:nvSpPr>
        <p:spPr bwMode="gray">
          <a:xfrm>
            <a:off x="5599113" y="4338638"/>
            <a:ext cx="2414587" cy="276225"/>
          </a:xfrm>
          <a:custGeom>
            <a:avLst/>
            <a:gdLst>
              <a:gd name="T0" fmla="*/ 1120 w 1120"/>
              <a:gd name="T1" fmla="*/ 252 h 252"/>
              <a:gd name="T2" fmla="*/ 1116 w 1120"/>
              <a:gd name="T3" fmla="*/ 250 h 252"/>
              <a:gd name="T4" fmla="*/ 1100 w 1120"/>
              <a:gd name="T5" fmla="*/ 246 h 252"/>
              <a:gd name="T6" fmla="*/ 1074 w 1120"/>
              <a:gd name="T7" fmla="*/ 240 h 252"/>
              <a:gd name="T8" fmla="*/ 1038 w 1120"/>
              <a:gd name="T9" fmla="*/ 232 h 252"/>
              <a:gd name="T10" fmla="*/ 992 w 1120"/>
              <a:gd name="T11" fmla="*/ 222 h 252"/>
              <a:gd name="T12" fmla="*/ 938 w 1120"/>
              <a:gd name="T13" fmla="*/ 212 h 252"/>
              <a:gd name="T14" fmla="*/ 876 w 1120"/>
              <a:gd name="T15" fmla="*/ 204 h 252"/>
              <a:gd name="T16" fmla="*/ 806 w 1120"/>
              <a:gd name="T17" fmla="*/ 196 h 252"/>
              <a:gd name="T18" fmla="*/ 730 w 1120"/>
              <a:gd name="T19" fmla="*/ 190 h 252"/>
              <a:gd name="T20" fmla="*/ 646 w 1120"/>
              <a:gd name="T21" fmla="*/ 184 h 252"/>
              <a:gd name="T22" fmla="*/ 556 w 1120"/>
              <a:gd name="T23" fmla="*/ 184 h 252"/>
              <a:gd name="T24" fmla="*/ 466 w 1120"/>
              <a:gd name="T25" fmla="*/ 184 h 252"/>
              <a:gd name="T26" fmla="*/ 384 w 1120"/>
              <a:gd name="T27" fmla="*/ 190 h 252"/>
              <a:gd name="T28" fmla="*/ 308 w 1120"/>
              <a:gd name="T29" fmla="*/ 196 h 252"/>
              <a:gd name="T30" fmla="*/ 238 w 1120"/>
              <a:gd name="T31" fmla="*/ 204 h 252"/>
              <a:gd name="T32" fmla="*/ 178 w 1120"/>
              <a:gd name="T33" fmla="*/ 212 h 252"/>
              <a:gd name="T34" fmla="*/ 126 w 1120"/>
              <a:gd name="T35" fmla="*/ 222 h 252"/>
              <a:gd name="T36" fmla="*/ 82 w 1120"/>
              <a:gd name="T37" fmla="*/ 232 h 252"/>
              <a:gd name="T38" fmla="*/ 46 w 1120"/>
              <a:gd name="T39" fmla="*/ 240 h 252"/>
              <a:gd name="T40" fmla="*/ 20 w 1120"/>
              <a:gd name="T41" fmla="*/ 246 h 252"/>
              <a:gd name="T42" fmla="*/ 6 w 1120"/>
              <a:gd name="T43" fmla="*/ 250 h 252"/>
              <a:gd name="T44" fmla="*/ 0 w 1120"/>
              <a:gd name="T45" fmla="*/ 252 h 252"/>
              <a:gd name="T46" fmla="*/ 0 w 1120"/>
              <a:gd name="T47" fmla="*/ 62 h 252"/>
              <a:gd name="T48" fmla="*/ 560 w 1120"/>
              <a:gd name="T49" fmla="*/ 0 h 252"/>
              <a:gd name="T50" fmla="*/ 1120 w 1120"/>
              <a:gd name="T51" fmla="*/ 62 h 252"/>
              <a:gd name="T52" fmla="*/ 1120 w 1120"/>
              <a:gd name="T53" fmla="*/ 252 h 252"/>
              <a:gd name="T54" fmla="*/ 1120 w 1120"/>
              <a:gd name="T55" fmla="*/ 252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20" h="252">
                <a:moveTo>
                  <a:pt x="1120" y="252"/>
                </a:moveTo>
                <a:lnTo>
                  <a:pt x="1116" y="250"/>
                </a:lnTo>
                <a:lnTo>
                  <a:pt x="1100" y="246"/>
                </a:lnTo>
                <a:lnTo>
                  <a:pt x="1074" y="240"/>
                </a:lnTo>
                <a:lnTo>
                  <a:pt x="1038" y="232"/>
                </a:lnTo>
                <a:lnTo>
                  <a:pt x="992" y="222"/>
                </a:lnTo>
                <a:lnTo>
                  <a:pt x="938" y="212"/>
                </a:lnTo>
                <a:lnTo>
                  <a:pt x="876" y="204"/>
                </a:lnTo>
                <a:lnTo>
                  <a:pt x="806" y="196"/>
                </a:lnTo>
                <a:lnTo>
                  <a:pt x="730" y="190"/>
                </a:lnTo>
                <a:lnTo>
                  <a:pt x="646" y="184"/>
                </a:lnTo>
                <a:lnTo>
                  <a:pt x="556" y="184"/>
                </a:lnTo>
                <a:lnTo>
                  <a:pt x="466" y="184"/>
                </a:lnTo>
                <a:lnTo>
                  <a:pt x="384" y="190"/>
                </a:lnTo>
                <a:lnTo>
                  <a:pt x="308" y="196"/>
                </a:lnTo>
                <a:lnTo>
                  <a:pt x="238" y="204"/>
                </a:lnTo>
                <a:lnTo>
                  <a:pt x="178" y="212"/>
                </a:lnTo>
                <a:lnTo>
                  <a:pt x="126" y="222"/>
                </a:lnTo>
                <a:lnTo>
                  <a:pt x="82" y="232"/>
                </a:lnTo>
                <a:lnTo>
                  <a:pt x="46" y="240"/>
                </a:lnTo>
                <a:lnTo>
                  <a:pt x="20" y="246"/>
                </a:lnTo>
                <a:lnTo>
                  <a:pt x="6" y="250"/>
                </a:lnTo>
                <a:lnTo>
                  <a:pt x="0" y="252"/>
                </a:lnTo>
                <a:lnTo>
                  <a:pt x="0" y="62"/>
                </a:lnTo>
                <a:lnTo>
                  <a:pt x="560" y="0"/>
                </a:lnTo>
                <a:lnTo>
                  <a:pt x="1120" y="62"/>
                </a:lnTo>
                <a:lnTo>
                  <a:pt x="1120" y="252"/>
                </a:lnTo>
                <a:lnTo>
                  <a:pt x="1120" y="252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lIns="91377" tIns="45688" rIns="91377" bIns="4568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29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grpSp>
        <p:nvGrpSpPr>
          <p:cNvPr id="63" name="Группа 62"/>
          <p:cNvGrpSpPr/>
          <p:nvPr/>
        </p:nvGrpSpPr>
        <p:grpSpPr>
          <a:xfrm>
            <a:off x="5184559" y="4138563"/>
            <a:ext cx="2840401" cy="486831"/>
            <a:chOff x="263400" y="1037704"/>
            <a:chExt cx="1772315" cy="4261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4" name="Freeform 13"/>
            <p:cNvSpPr>
              <a:spLocks/>
            </p:cNvSpPr>
            <p:nvPr/>
          </p:nvSpPr>
          <p:spPr bwMode="gray">
            <a:xfrm>
              <a:off x="413454" y="1259186"/>
              <a:ext cx="1520494" cy="204674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5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  <p:sp>
          <p:nvSpPr>
            <p:cNvPr id="65" name="Rectangle 14"/>
            <p:cNvSpPr>
              <a:spLocks noChangeArrowheads="1"/>
            </p:cNvSpPr>
            <p:nvPr/>
          </p:nvSpPr>
          <p:spPr bwMode="gray">
            <a:xfrm>
              <a:off x="263400" y="1037704"/>
              <a:ext cx="1772315" cy="419715"/>
            </a:xfrm>
            <a:prstGeom prst="rect">
              <a:avLst/>
            </a:prstGeom>
            <a:gradFill rotWithShape="1">
              <a:gsLst>
                <a:gs pos="0">
                  <a:srgbClr val="5CB1FE">
                    <a:gamma/>
                    <a:tint val="24314"/>
                    <a:invGamma/>
                  </a:srgbClr>
                </a:gs>
                <a:gs pos="100000">
                  <a:srgbClr val="4472C4">
                    <a:lumMod val="60000"/>
                    <a:lumOff val="40000"/>
                  </a:srgb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3529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dirty="0" smtClean="0"/>
                <a:t>Участие в </a:t>
              </a:r>
              <a:r>
                <a:rPr lang="ru-RU" sz="1500" b="1" dirty="0" err="1" smtClean="0"/>
                <a:t>стартап</a:t>
              </a:r>
              <a:r>
                <a:rPr lang="ru-RU" sz="1500" b="1" dirty="0" smtClean="0"/>
                <a:t>-движении </a:t>
              </a:r>
            </a:p>
            <a:p>
              <a:pPr algn="ctr" defTabSz="913529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b="1" dirty="0" smtClean="0"/>
                <a:t>(конкурсах, </a:t>
              </a:r>
              <a:r>
                <a:rPr lang="ru-RU" sz="1500" b="1" dirty="0" err="1" smtClean="0"/>
                <a:t>хакатонах</a:t>
              </a:r>
              <a:r>
                <a:rPr lang="ru-RU" sz="1500" b="1" dirty="0" smtClean="0"/>
                <a:t> и др.) </a:t>
              </a:r>
              <a:endParaRPr lang="en-US" sz="1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sym typeface="Arial"/>
              </a:endParaRPr>
            </a:p>
          </p:txBody>
        </p:sp>
      </p:grpSp>
      <p:cxnSp>
        <p:nvCxnSpPr>
          <p:cNvPr id="66" name="Прямая соединительная линия 65"/>
          <p:cNvCxnSpPr>
            <a:cxnSpLocks/>
          </p:cNvCxnSpPr>
          <p:nvPr/>
        </p:nvCxnSpPr>
        <p:spPr>
          <a:xfrm flipH="1" flipV="1">
            <a:off x="3586163" y="3741738"/>
            <a:ext cx="7937" cy="423862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cxnSpLocks/>
          </p:cNvCxnSpPr>
          <p:nvPr/>
        </p:nvCxnSpPr>
        <p:spPr>
          <a:xfrm flipH="1" flipV="1">
            <a:off x="5519738" y="3062288"/>
            <a:ext cx="0" cy="1103312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405" name="Прямоугольник 42"/>
          <p:cNvSpPr>
            <a:spLocks noChangeArrowheads="1"/>
          </p:cNvSpPr>
          <p:nvPr/>
        </p:nvSpPr>
        <p:spPr bwMode="auto">
          <a:xfrm>
            <a:off x="2578100" y="2760663"/>
            <a:ext cx="20780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b="1" i="1"/>
              <a:t>Материализация идей в проект (стартап)</a:t>
            </a:r>
          </a:p>
        </p:txBody>
      </p:sp>
      <p:sp>
        <p:nvSpPr>
          <p:cNvPr id="16406" name="Прямоугольник 46"/>
          <p:cNvSpPr>
            <a:spLocks noChangeArrowheads="1"/>
          </p:cNvSpPr>
          <p:nvPr/>
        </p:nvSpPr>
        <p:spPr bwMode="auto">
          <a:xfrm>
            <a:off x="4283075" y="1925638"/>
            <a:ext cx="25225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b="1" i="1"/>
              <a:t>Апробация и поддержка  инновационного проекта (стартапа)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200128" y="1549400"/>
            <a:ext cx="3163094" cy="0"/>
          </a:xfrm>
          <a:prstGeom prst="line">
            <a:avLst/>
          </a:prstGeom>
          <a:ln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10" name="Picture 19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5014913"/>
            <a:ext cx="10429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Овальная выноска 66">
            <a:extLst/>
          </p:cNvPr>
          <p:cNvSpPr/>
          <p:nvPr/>
        </p:nvSpPr>
        <p:spPr>
          <a:xfrm>
            <a:off x="230188" y="4322763"/>
            <a:ext cx="592137" cy="554037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64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383088"/>
            <a:ext cx="28416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Прямоугольник 21">
            <a:extLst/>
          </p:cNvPr>
          <p:cNvSpPr>
            <a:spLocks noChangeArrowheads="1"/>
          </p:cNvSpPr>
          <p:nvPr/>
        </p:nvSpPr>
        <p:spPr bwMode="auto">
          <a:xfrm>
            <a:off x="66675" y="6462713"/>
            <a:ext cx="20161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ИДЕЯ (ПРОЕКТ)</a:t>
            </a:r>
          </a:p>
        </p:txBody>
      </p:sp>
      <p:sp>
        <p:nvSpPr>
          <p:cNvPr id="71" name="Овал 70"/>
          <p:cNvSpPr/>
          <p:nvPr/>
        </p:nvSpPr>
        <p:spPr>
          <a:xfrm>
            <a:off x="981075" y="6240463"/>
            <a:ext cx="247650" cy="2222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sp>
      <p:pic>
        <p:nvPicPr>
          <p:cNvPr id="16415" name="Picture 21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2538413"/>
            <a:ext cx="11731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Прямоугольник 2"/>
          <p:cNvSpPr>
            <a:spLocks noChangeArrowheads="1"/>
          </p:cNvSpPr>
          <p:nvPr/>
        </p:nvSpPr>
        <p:spPr bwMode="auto">
          <a:xfrm>
            <a:off x="6580188" y="1787525"/>
            <a:ext cx="2716212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2813"/>
            <a:r>
              <a:rPr lang="ru-RU" sz="1700" b="1" dirty="0">
                <a:solidFill>
                  <a:srgbClr val="C00000"/>
                </a:solidFill>
              </a:rPr>
              <a:t>СОБСТВЕННЫЙ БИЗНЕС (ПРОДУКТ, УСЛУГА)</a:t>
            </a:r>
            <a:endParaRPr lang="en-US" sz="1700" b="1" dirty="0">
              <a:solidFill>
                <a:srgbClr val="C00000"/>
              </a:solidFill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2900" y="4767937"/>
            <a:ext cx="2098112" cy="1517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Овал 45"/>
          <p:cNvSpPr/>
          <p:nvPr/>
        </p:nvSpPr>
        <p:spPr>
          <a:xfrm>
            <a:off x="7217485" y="2580384"/>
            <a:ext cx="566477" cy="53975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pic>
        <p:nvPicPr>
          <p:cNvPr id="164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4725988"/>
            <a:ext cx="1320800" cy="1601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20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5267325"/>
            <a:ext cx="1587500" cy="105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21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5530850"/>
            <a:ext cx="1120775" cy="820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22" name="Picture 4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670425"/>
            <a:ext cx="1868488" cy="94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23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627563"/>
            <a:ext cx="1201737" cy="80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2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353844"/>
            <a:ext cx="2208212" cy="1462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25" name="Picture 43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09" y="2469357"/>
            <a:ext cx="1023134" cy="660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373463"/>
            <a:ext cx="1001671" cy="616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" descr="ÐÐ°ÑÑÐ¸Ð½ÐºÐ¸ Ð¿Ð¾ Ð·Ð°Ð¿ÑÐ¾ÑÑ ÑÐ½Ð¸Ð²ÐµÑÑÐ¸ÑÐµÑ 3.0"/>
          <p:cNvPicPr>
            <a:picLocks noChangeAspect="1" noChangeArrowheads="1"/>
          </p:cNvPicPr>
          <p:nvPr/>
        </p:nvPicPr>
        <p:blipFill rotWithShape="1">
          <a:blip r:embed="rId2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494"/>
          <a:stretch/>
        </p:blipFill>
        <p:spPr bwMode="auto">
          <a:xfrm rot="460343">
            <a:off x="6789809" y="573830"/>
            <a:ext cx="2296970" cy="13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/>
          <p:cNvSpPr/>
          <p:nvPr/>
        </p:nvSpPr>
        <p:spPr>
          <a:xfrm>
            <a:off x="2782888" y="2146300"/>
            <a:ext cx="5911850" cy="1328738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>
              <a:defRPr/>
            </a:pPr>
            <a:endParaRPr lang="ru-RU">
              <a:sym typeface="Arial" panose="020B0604020202020204" pitchFamily="34" charset="0"/>
            </a:endParaRPr>
          </a:p>
        </p:txBody>
      </p:sp>
      <p:sp>
        <p:nvSpPr>
          <p:cNvPr id="17411" name="Shape 402"/>
          <p:cNvSpPr txBox="1">
            <a:spLocks noGrp="1"/>
          </p:cNvSpPr>
          <p:nvPr>
            <p:ph type="title"/>
          </p:nvPr>
        </p:nvSpPr>
        <p:spPr>
          <a:xfrm>
            <a:off x="1354138" y="69850"/>
            <a:ext cx="7659687" cy="752475"/>
          </a:xfrm>
        </p:spPr>
        <p:txBody>
          <a:bodyPr tIns="45668" bIns="45668"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smtClean="0">
                <a:solidFill>
                  <a:srgbClr val="002060"/>
                </a:solidFill>
                <a:latin typeface="Arial" charset="0"/>
                <a:cs typeface="Calibri" pitchFamily="34" charset="0"/>
                <a:sym typeface="Arial" charset="0"/>
              </a:rPr>
              <a:t>Представляемые возможности</a:t>
            </a:r>
            <a:endParaRPr lang="ru-RU" altLang="ru-RU" sz="2800" b="1" smtClean="0">
              <a:solidFill>
                <a:srgbClr val="002060"/>
              </a:solidFill>
              <a:latin typeface="Arial" charset="0"/>
              <a:cs typeface="Calibri" pitchFamily="34" charset="0"/>
              <a:sym typeface="Calibri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693738" y="2892425"/>
            <a:ext cx="161925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cxnSpLocks/>
          </p:cNvCxnSpPr>
          <p:nvPr/>
        </p:nvCxnSpPr>
        <p:spPr>
          <a:xfrm>
            <a:off x="685800" y="5845175"/>
            <a:ext cx="636588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93738" y="4148138"/>
            <a:ext cx="161925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Стрелка вниз 22"/>
          <p:cNvSpPr/>
          <p:nvPr/>
        </p:nvSpPr>
        <p:spPr>
          <a:xfrm rot="16200000">
            <a:off x="3413126" y="2641600"/>
            <a:ext cx="831850" cy="339725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67" name="Прямая соединительная линия 66"/>
          <p:cNvCxnSpPr>
            <a:cxnSpLocks/>
          </p:cNvCxnSpPr>
          <p:nvPr/>
        </p:nvCxnSpPr>
        <p:spPr>
          <a:xfrm>
            <a:off x="4057650" y="2146300"/>
            <a:ext cx="0" cy="132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cxnSpLocks/>
          </p:cNvCxnSpPr>
          <p:nvPr/>
        </p:nvCxnSpPr>
        <p:spPr>
          <a:xfrm>
            <a:off x="4076700" y="2146300"/>
            <a:ext cx="0" cy="1328738"/>
          </a:xfrm>
          <a:prstGeom prst="line">
            <a:avLst/>
          </a:prstGeom>
          <a:ln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cxnSpLocks/>
          </p:cNvCxnSpPr>
          <p:nvPr/>
        </p:nvCxnSpPr>
        <p:spPr>
          <a:xfrm>
            <a:off x="4095750" y="2146300"/>
            <a:ext cx="0" cy="1328738"/>
          </a:xfrm>
          <a:prstGeom prst="line">
            <a:avLst/>
          </a:prstGeom>
          <a:ln>
            <a:solidFill>
              <a:srgbClr val="4A7EBB">
                <a:alpha val="3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Прямоугольник 29"/>
          <p:cNvSpPr>
            <a:spLocks noChangeArrowheads="1"/>
          </p:cNvSpPr>
          <p:nvPr/>
        </p:nvSpPr>
        <p:spPr bwMode="auto">
          <a:xfrm>
            <a:off x="4213225" y="2171700"/>
            <a:ext cx="3330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7" tIns="45688" rIns="91377" bIns="45688">
            <a:spAutoFit/>
          </a:bodyPr>
          <a:lstStyle/>
          <a:p>
            <a:r>
              <a:rPr lang="ru-RU" altLang="ru-RU" sz="1600" b="1"/>
              <a:t>Студия проектов и стартапов: </a:t>
            </a:r>
          </a:p>
        </p:txBody>
      </p:sp>
      <p:sp>
        <p:nvSpPr>
          <p:cNvPr id="17420" name="Номер слайда 1"/>
          <p:cNvSpPr>
            <a:spLocks noGrp="1"/>
          </p:cNvSpPr>
          <p:nvPr>
            <p:ph type="sldNum" sz="quarter" idx="13"/>
          </p:nvPr>
        </p:nvSpPr>
        <p:spPr>
          <a:xfrm>
            <a:off x="6980238" y="65071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146F8244-8C06-44B8-BD6D-FAEBE945EE5C}" type="slidenum">
              <a:rPr lang="ru-RU" altLang="ru-RU" smtClean="0">
                <a:solidFill>
                  <a:srgbClr val="888888"/>
                </a:solidFill>
                <a:latin typeface="Calibri" pitchFamily="34" charset="0"/>
                <a:sym typeface="Calibri" pitchFamily="34" charset="0"/>
              </a:rPr>
              <a:pPr/>
              <a:t>7</a:t>
            </a:fld>
            <a:endParaRPr lang="ru-RU" altLang="ru-RU" smtClean="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00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4588" y="5694363"/>
            <a:ext cx="1035050" cy="728662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144588" y="4916488"/>
            <a:ext cx="1035050" cy="70643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0W1A488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278063" y="4903788"/>
            <a:ext cx="1017587" cy="73183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3" descr="IMG_10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278063" y="5694363"/>
            <a:ext cx="1004887" cy="7286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Прямоугольник 34"/>
          <p:cNvSpPr>
            <a:spLocks noChangeArrowheads="1"/>
          </p:cNvSpPr>
          <p:nvPr/>
        </p:nvSpPr>
        <p:spPr bwMode="auto">
          <a:xfrm>
            <a:off x="4232275" y="2506663"/>
            <a:ext cx="43862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8" rIns="91377" bIns="45688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b="1">
                <a:solidFill>
                  <a:srgbClr val="002060"/>
                </a:solidFill>
              </a:rPr>
              <a:t>оказание экспертной и организационной поддержки инициирования и разработки проектных идей для бизнеса и социальных инициатив, их продвижения и реализации</a:t>
            </a:r>
            <a:endParaRPr lang="ru-RU" altLang="ru-RU" b="1">
              <a:solidFill>
                <a:srgbClr val="002060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82888" y="5029200"/>
            <a:ext cx="5911850" cy="1328738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>
              <a:defRPr/>
            </a:pPr>
            <a:endParaRPr lang="ru-RU">
              <a:sym typeface="Arial" panose="020B0604020202020204" pitchFamily="34" charset="0"/>
            </a:endParaRPr>
          </a:p>
        </p:txBody>
      </p:sp>
      <p:sp>
        <p:nvSpPr>
          <p:cNvPr id="109" name="Стрелка вниз 22"/>
          <p:cNvSpPr/>
          <p:nvPr/>
        </p:nvSpPr>
        <p:spPr>
          <a:xfrm rot="16200000">
            <a:off x="3413126" y="5524500"/>
            <a:ext cx="831850" cy="339725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10" name="Прямая соединительная линия 109"/>
          <p:cNvCxnSpPr>
            <a:cxnSpLocks/>
          </p:cNvCxnSpPr>
          <p:nvPr/>
        </p:nvCxnSpPr>
        <p:spPr>
          <a:xfrm>
            <a:off x="4057650" y="5029200"/>
            <a:ext cx="0" cy="132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>
            <a:cxnSpLocks/>
          </p:cNvCxnSpPr>
          <p:nvPr/>
        </p:nvCxnSpPr>
        <p:spPr>
          <a:xfrm>
            <a:off x="4076700" y="5029200"/>
            <a:ext cx="0" cy="1328738"/>
          </a:xfrm>
          <a:prstGeom prst="line">
            <a:avLst/>
          </a:prstGeom>
          <a:ln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cxnSpLocks/>
          </p:cNvCxnSpPr>
          <p:nvPr/>
        </p:nvCxnSpPr>
        <p:spPr>
          <a:xfrm>
            <a:off x="4095750" y="5029200"/>
            <a:ext cx="0" cy="1328738"/>
          </a:xfrm>
          <a:prstGeom prst="line">
            <a:avLst/>
          </a:prstGeom>
          <a:ln>
            <a:solidFill>
              <a:srgbClr val="4A7EBB">
                <a:alpha val="3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2" name="Прямоугольник 29"/>
          <p:cNvSpPr>
            <a:spLocks noChangeArrowheads="1"/>
          </p:cNvSpPr>
          <p:nvPr/>
        </p:nvSpPr>
        <p:spPr bwMode="auto">
          <a:xfrm>
            <a:off x="4213225" y="5053013"/>
            <a:ext cx="3376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7" tIns="45688" rIns="91377" bIns="45688">
            <a:spAutoFit/>
          </a:bodyPr>
          <a:lstStyle/>
          <a:p>
            <a:r>
              <a:rPr lang="ru-RU" altLang="ru-RU" sz="1600" b="1"/>
              <a:t>Научно-технологический парк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2782888" y="3587750"/>
            <a:ext cx="5911850" cy="1328738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>
              <a:defRPr/>
            </a:pPr>
            <a:endParaRPr lang="ru-RU">
              <a:sym typeface="Arial" panose="020B0604020202020204" pitchFamily="34" charset="0"/>
            </a:endParaRPr>
          </a:p>
        </p:txBody>
      </p:sp>
      <p:sp>
        <p:nvSpPr>
          <p:cNvPr id="116" name="Стрелка вниз 22"/>
          <p:cNvSpPr/>
          <p:nvPr/>
        </p:nvSpPr>
        <p:spPr>
          <a:xfrm rot="16200000">
            <a:off x="3413126" y="4083050"/>
            <a:ext cx="831850" cy="339725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17" name="Прямая соединительная линия 116"/>
          <p:cNvCxnSpPr>
            <a:cxnSpLocks/>
          </p:cNvCxnSpPr>
          <p:nvPr/>
        </p:nvCxnSpPr>
        <p:spPr>
          <a:xfrm>
            <a:off x="4057650" y="3587750"/>
            <a:ext cx="0" cy="132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cxnSpLocks/>
          </p:cNvCxnSpPr>
          <p:nvPr/>
        </p:nvCxnSpPr>
        <p:spPr>
          <a:xfrm>
            <a:off x="4076700" y="3587750"/>
            <a:ext cx="0" cy="1328738"/>
          </a:xfrm>
          <a:prstGeom prst="line">
            <a:avLst/>
          </a:prstGeom>
          <a:ln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cxnSpLocks/>
          </p:cNvCxnSpPr>
          <p:nvPr/>
        </p:nvCxnSpPr>
        <p:spPr>
          <a:xfrm>
            <a:off x="4095750" y="3587750"/>
            <a:ext cx="0" cy="1328738"/>
          </a:xfrm>
          <a:prstGeom prst="line">
            <a:avLst/>
          </a:prstGeom>
          <a:ln>
            <a:solidFill>
              <a:srgbClr val="4A7EBB">
                <a:alpha val="3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8" name="Прямоугольник 29"/>
          <p:cNvSpPr>
            <a:spLocks noChangeArrowheads="1"/>
          </p:cNvSpPr>
          <p:nvPr/>
        </p:nvSpPr>
        <p:spPr bwMode="auto">
          <a:xfrm>
            <a:off x="4213225" y="3613150"/>
            <a:ext cx="3309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7" tIns="45688" rIns="91377" bIns="45688">
            <a:spAutoFit/>
          </a:bodyPr>
          <a:lstStyle/>
          <a:p>
            <a:r>
              <a:rPr lang="ru-RU" altLang="ru-RU" sz="1600" b="1"/>
              <a:t>Центр трансфера технологий: </a:t>
            </a:r>
          </a:p>
        </p:txBody>
      </p:sp>
      <p:sp>
        <p:nvSpPr>
          <p:cNvPr id="17439" name="Прямоугольник 34"/>
          <p:cNvSpPr>
            <a:spLocks noChangeArrowheads="1"/>
          </p:cNvSpPr>
          <p:nvPr/>
        </p:nvSpPr>
        <p:spPr bwMode="auto">
          <a:xfrm>
            <a:off x="4232275" y="3951288"/>
            <a:ext cx="438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8" rIns="91377" bIns="45688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altLang="ru-RU" b="1">
                <a:solidFill>
                  <a:srgbClr val="002060"/>
                </a:solidFill>
              </a:rPr>
              <a:t>организация и проведение ежегодных конкурсов студенческих стартап-проектов;</a:t>
            </a:r>
          </a:p>
        </p:txBody>
      </p:sp>
      <p:pic>
        <p:nvPicPr>
          <p:cNvPr id="37" name="Рисунок 36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4214" y="3764860"/>
            <a:ext cx="560580" cy="751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8" name="Picture 8" descr="Image result for &amp;tscy;&amp;iecy;&amp;ncy;&amp;tcy;&amp;rcy; &amp;tcy;&amp;rcy;&amp;acy;&amp;ncy;&amp;scy;&amp;fcy;&amp;iecy;&amp;rcy;&amp;acy; &amp;tcy;&amp;iecy;&amp;khcy;&amp;ncy;&amp;ocy;&amp;lcy;&amp;ocy;&amp;gcy;&amp;icy;&amp;icy;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9263" y="3764860"/>
            <a:ext cx="1581075" cy="7486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7442" name="Прямоугольник 34"/>
          <p:cNvSpPr>
            <a:spLocks noChangeArrowheads="1"/>
          </p:cNvSpPr>
          <p:nvPr/>
        </p:nvSpPr>
        <p:spPr bwMode="auto">
          <a:xfrm>
            <a:off x="4232275" y="5324475"/>
            <a:ext cx="43862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8" rIns="91377" bIns="45688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altLang="ru-RU" b="1">
                <a:solidFill>
                  <a:srgbClr val="002060"/>
                </a:solidFill>
              </a:rPr>
              <a:t>предоставление в аренду помещений и технологического оборудования для инновационного бизнеса;</a:t>
            </a:r>
          </a:p>
        </p:txBody>
      </p:sp>
      <p:sp>
        <p:nvSpPr>
          <p:cNvPr id="17443" name="Прямоугольник 34"/>
          <p:cNvSpPr>
            <a:spLocks noChangeArrowheads="1"/>
          </p:cNvSpPr>
          <p:nvPr/>
        </p:nvSpPr>
        <p:spPr bwMode="auto">
          <a:xfrm>
            <a:off x="4232275" y="4530725"/>
            <a:ext cx="4286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8" rIns="91377" bIns="45688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altLang="ru-RU" b="1">
                <a:solidFill>
                  <a:srgbClr val="002060"/>
                </a:solidFill>
              </a:rPr>
              <a:t>продвижение и консалтинг разработок</a:t>
            </a:r>
          </a:p>
        </p:txBody>
      </p:sp>
      <p:sp>
        <p:nvSpPr>
          <p:cNvPr id="17444" name="Прямоугольник 34"/>
          <p:cNvSpPr>
            <a:spLocks noChangeArrowheads="1"/>
          </p:cNvSpPr>
          <p:nvPr/>
        </p:nvSpPr>
        <p:spPr bwMode="auto">
          <a:xfrm>
            <a:off x="4213225" y="6049963"/>
            <a:ext cx="4481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8" rIns="91377" bIns="45688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altLang="ru-RU" b="1">
                <a:solidFill>
                  <a:srgbClr val="002060"/>
                </a:solidFill>
              </a:rPr>
              <a:t>прототипирование (инжиниринг) разработок</a:t>
            </a:r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gray">
          <a:xfrm>
            <a:off x="1095375" y="1192213"/>
            <a:ext cx="7788275" cy="6477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gray">
          <a:xfrm>
            <a:off x="1954213" y="1300163"/>
            <a:ext cx="69294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 dirty="0"/>
              <a:t>Инфраструктура инновационной деятельности:</a:t>
            </a:r>
            <a:endParaRPr lang="en-US" sz="2200" kern="0" dirty="0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3"/>
          <a:srcRect/>
          <a:stretch/>
        </p:blipFill>
        <p:spPr>
          <a:xfrm>
            <a:off x="127000" y="739775"/>
            <a:ext cx="1754188" cy="127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7" name="Прямая соединительная линия 56"/>
          <p:cNvCxnSpPr>
            <a:cxnSpLocks/>
          </p:cNvCxnSpPr>
          <p:nvPr/>
        </p:nvCxnSpPr>
        <p:spPr>
          <a:xfrm flipH="1">
            <a:off x="685800" y="2003425"/>
            <a:ext cx="7938" cy="384175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oogle Shape;296;p30"/>
          <p:cNvPicPr preferRelativeResize="0"/>
          <p:nvPr/>
        </p:nvPicPr>
        <p:blipFill rotWithShape="1">
          <a:blip r:embed="rId14"/>
          <a:srcRect/>
          <a:stretch/>
        </p:blipFill>
        <p:spPr>
          <a:xfrm>
            <a:off x="1004094" y="2223294"/>
            <a:ext cx="671973" cy="5619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Google Shape;293;p30"/>
          <p:cNvPicPr preferRelativeResize="0"/>
          <p:nvPr/>
        </p:nvPicPr>
        <p:blipFill rotWithShape="1">
          <a:blip r:embed="rId15"/>
          <a:srcRect/>
          <a:stretch/>
        </p:blipFill>
        <p:spPr>
          <a:xfrm>
            <a:off x="1004093" y="2842102"/>
            <a:ext cx="671973" cy="6329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Google Shape;294;p30"/>
          <p:cNvPicPr preferRelativeResize="0"/>
          <p:nvPr/>
        </p:nvPicPr>
        <p:blipFill rotWithShape="1">
          <a:blip r:embed="rId16"/>
          <a:srcRect/>
          <a:stretch/>
        </p:blipFill>
        <p:spPr>
          <a:xfrm>
            <a:off x="1733115" y="2224087"/>
            <a:ext cx="776684" cy="56118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Google Shape;295;p30"/>
          <p:cNvPicPr preferRelativeResize="0"/>
          <p:nvPr/>
        </p:nvPicPr>
        <p:blipFill rotWithShape="1">
          <a:blip r:embed="rId17"/>
          <a:srcRect/>
          <a:stretch/>
        </p:blipFill>
        <p:spPr>
          <a:xfrm>
            <a:off x="1719262" y="2842102"/>
            <a:ext cx="790537" cy="6329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/>
          <p:cNvSpPr/>
          <p:nvPr/>
        </p:nvSpPr>
        <p:spPr>
          <a:xfrm>
            <a:off x="2782888" y="2146300"/>
            <a:ext cx="5911850" cy="1328738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>
              <a:defRPr/>
            </a:pPr>
            <a:endParaRPr lang="ru-RU" dirty="0">
              <a:sym typeface="Arial" panose="020B0604020202020204" pitchFamily="34" charset="0"/>
            </a:endParaRPr>
          </a:p>
        </p:txBody>
      </p:sp>
      <p:sp>
        <p:nvSpPr>
          <p:cNvPr id="17411" name="Shape 402"/>
          <p:cNvSpPr txBox="1">
            <a:spLocks noGrp="1"/>
          </p:cNvSpPr>
          <p:nvPr>
            <p:ph type="title"/>
          </p:nvPr>
        </p:nvSpPr>
        <p:spPr>
          <a:xfrm>
            <a:off x="1354138" y="69850"/>
            <a:ext cx="7659687" cy="752475"/>
          </a:xfrm>
        </p:spPr>
        <p:txBody>
          <a:bodyPr tIns="45668" bIns="45668"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smtClean="0">
                <a:solidFill>
                  <a:srgbClr val="002060"/>
                </a:solidFill>
                <a:latin typeface="Arial" charset="0"/>
                <a:cs typeface="Calibri" pitchFamily="34" charset="0"/>
                <a:sym typeface="Arial" charset="0"/>
              </a:rPr>
              <a:t>Представляемые возможности</a:t>
            </a:r>
            <a:endParaRPr lang="ru-RU" altLang="ru-RU" sz="2800" b="1" smtClean="0">
              <a:solidFill>
                <a:srgbClr val="002060"/>
              </a:solidFill>
              <a:latin typeface="Arial" charset="0"/>
              <a:cs typeface="Calibri" pitchFamily="34" charset="0"/>
              <a:sym typeface="Calibri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693738" y="2810669"/>
            <a:ext cx="161925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cxnSpLocks/>
          </p:cNvCxnSpPr>
          <p:nvPr/>
        </p:nvCxnSpPr>
        <p:spPr>
          <a:xfrm>
            <a:off x="685800" y="5694997"/>
            <a:ext cx="636588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93738" y="4218817"/>
            <a:ext cx="161925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Стрелка вниз 22"/>
          <p:cNvSpPr/>
          <p:nvPr/>
        </p:nvSpPr>
        <p:spPr>
          <a:xfrm rot="16200000">
            <a:off x="3413126" y="2641600"/>
            <a:ext cx="831850" cy="339725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67" name="Прямая соединительная линия 66"/>
          <p:cNvCxnSpPr>
            <a:cxnSpLocks/>
          </p:cNvCxnSpPr>
          <p:nvPr/>
        </p:nvCxnSpPr>
        <p:spPr>
          <a:xfrm>
            <a:off x="4057650" y="2146300"/>
            <a:ext cx="0" cy="132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cxnSpLocks/>
          </p:cNvCxnSpPr>
          <p:nvPr/>
        </p:nvCxnSpPr>
        <p:spPr>
          <a:xfrm>
            <a:off x="4076700" y="2146300"/>
            <a:ext cx="0" cy="1328738"/>
          </a:xfrm>
          <a:prstGeom prst="line">
            <a:avLst/>
          </a:prstGeom>
          <a:ln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cxnSpLocks/>
          </p:cNvCxnSpPr>
          <p:nvPr/>
        </p:nvCxnSpPr>
        <p:spPr>
          <a:xfrm>
            <a:off x="4095750" y="2146300"/>
            <a:ext cx="0" cy="1328738"/>
          </a:xfrm>
          <a:prstGeom prst="line">
            <a:avLst/>
          </a:prstGeom>
          <a:ln>
            <a:solidFill>
              <a:srgbClr val="4A7EBB">
                <a:alpha val="3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Прямоугольник 29"/>
          <p:cNvSpPr>
            <a:spLocks noChangeArrowheads="1"/>
          </p:cNvSpPr>
          <p:nvPr/>
        </p:nvSpPr>
        <p:spPr bwMode="auto">
          <a:xfrm>
            <a:off x="4213225" y="2171700"/>
            <a:ext cx="2682210" cy="3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7" tIns="45688" rIns="91377" bIns="45688">
            <a:spAutoFit/>
          </a:bodyPr>
          <a:lstStyle/>
          <a:p>
            <a:r>
              <a:rPr lang="ru-RU" altLang="ru-RU" sz="1600" b="1" dirty="0" smtClean="0"/>
              <a:t>Формы работы Студии: </a:t>
            </a:r>
            <a:endParaRPr lang="ru-RU" altLang="ru-RU" sz="1600" b="1" dirty="0"/>
          </a:p>
        </p:txBody>
      </p:sp>
      <p:sp>
        <p:nvSpPr>
          <p:cNvPr id="17420" name="Номер слайда 1"/>
          <p:cNvSpPr>
            <a:spLocks noGrp="1"/>
          </p:cNvSpPr>
          <p:nvPr>
            <p:ph type="sldNum" sz="quarter" idx="13"/>
          </p:nvPr>
        </p:nvSpPr>
        <p:spPr>
          <a:xfrm>
            <a:off x="6980238" y="65071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146F8244-8C06-44B8-BD6D-FAEBE945EE5C}" type="slidenum">
              <a:rPr lang="ru-RU" altLang="ru-RU" smtClean="0">
                <a:solidFill>
                  <a:srgbClr val="888888"/>
                </a:solidFill>
                <a:latin typeface="Calibri" pitchFamily="34" charset="0"/>
                <a:sym typeface="Calibri" pitchFamily="34" charset="0"/>
              </a:rPr>
              <a:pPr/>
              <a:t>8</a:t>
            </a:fld>
            <a:endParaRPr lang="ru-RU" altLang="ru-RU" smtClean="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7426" name="Прямоугольник 34"/>
          <p:cNvSpPr>
            <a:spLocks noChangeArrowheads="1"/>
          </p:cNvSpPr>
          <p:nvPr/>
        </p:nvSpPr>
        <p:spPr bwMode="auto">
          <a:xfrm>
            <a:off x="4213225" y="2459440"/>
            <a:ext cx="4386263" cy="101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7" tIns="45688" rIns="91377" bIns="45688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1000" b="1" dirty="0">
                <a:solidFill>
                  <a:srgbClr val="002060"/>
                </a:solidFill>
                <a:sym typeface="Calibri"/>
              </a:rPr>
              <a:t>Образовательные активности (</a:t>
            </a:r>
            <a:r>
              <a:rPr lang="ru-RU" sz="1000" b="1" dirty="0" err="1">
                <a:solidFill>
                  <a:srgbClr val="002060"/>
                </a:solidFill>
                <a:sym typeface="Calibri"/>
              </a:rPr>
              <a:t>митапы</a:t>
            </a:r>
            <a:r>
              <a:rPr lang="ru-RU" sz="1000" b="1" dirty="0">
                <a:solidFill>
                  <a:srgbClr val="002060"/>
                </a:solidFill>
                <a:sym typeface="Calibri"/>
              </a:rPr>
              <a:t>, семинары, тренинги</a:t>
            </a:r>
            <a:r>
              <a:rPr lang="ru-RU" sz="1000" b="1" dirty="0" smtClean="0">
                <a:solidFill>
                  <a:srgbClr val="002060"/>
                </a:solidFill>
                <a:sym typeface="Calibri"/>
              </a:rPr>
              <a:t>)</a:t>
            </a:r>
            <a:r>
              <a:rPr lang="ru-RU" sz="1000" dirty="0" smtClean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</a:t>
            </a:r>
            <a:endParaRPr lang="ru-RU" sz="1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000" b="1" dirty="0">
                <a:solidFill>
                  <a:srgbClr val="002060"/>
                </a:solidFill>
                <a:sym typeface="Calibri"/>
              </a:rPr>
              <a:t>Сопровождение работы над проектом (модераторы).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1000" b="1" dirty="0">
                <a:solidFill>
                  <a:srgbClr val="002060"/>
                </a:solidFill>
                <a:sym typeface="Calibri"/>
              </a:rPr>
              <a:t>Экспертиза проектов (предприниматели и тренеры</a:t>
            </a:r>
            <a:r>
              <a:rPr lang="ru-RU" sz="1000" b="1" dirty="0" smtClean="0">
                <a:solidFill>
                  <a:srgbClr val="002060"/>
                </a:solidFill>
                <a:sym typeface="Calibri"/>
              </a:rPr>
              <a:t>).</a:t>
            </a:r>
            <a:endParaRPr lang="ru-RU" sz="1000" b="1" dirty="0">
              <a:solidFill>
                <a:srgbClr val="002060"/>
              </a:solidFill>
              <a:sym typeface="Arial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1000" b="1" dirty="0">
                <a:solidFill>
                  <a:srgbClr val="002060"/>
                </a:solidFill>
                <a:sym typeface="Calibri"/>
              </a:rPr>
              <a:t>Мотивационные выступления (предприниматели</a:t>
            </a:r>
            <a:r>
              <a:rPr lang="ru-RU" sz="1000" b="1" dirty="0" smtClean="0">
                <a:solidFill>
                  <a:srgbClr val="002060"/>
                </a:solidFill>
                <a:sym typeface="Calibri"/>
              </a:rPr>
              <a:t>).</a:t>
            </a:r>
            <a:endParaRPr lang="ru-RU" sz="1000" b="1" dirty="0">
              <a:solidFill>
                <a:srgbClr val="002060"/>
              </a:solidFill>
              <a:sym typeface="Arial"/>
            </a:endParaRP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1000" b="1" dirty="0">
                <a:solidFill>
                  <a:srgbClr val="002060"/>
                </a:solidFill>
                <a:sym typeface="Calibri"/>
              </a:rPr>
              <a:t>Открытые презентации с участием экспертов (тренеры и предприниматели-спикеры Студии</a:t>
            </a:r>
            <a:r>
              <a:rPr lang="ru-RU" sz="1000" b="1" dirty="0" smtClean="0">
                <a:solidFill>
                  <a:srgbClr val="002060"/>
                </a:solidFill>
                <a:sym typeface="Calibri"/>
              </a:rPr>
              <a:t>).</a:t>
            </a:r>
            <a:endParaRPr lang="ru-RU" sz="1000" b="1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82888" y="5029200"/>
            <a:ext cx="5911850" cy="1328738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>
              <a:defRPr/>
            </a:pPr>
            <a:endParaRPr lang="ru-RU" sz="1000" b="1" dirty="0">
              <a:solidFill>
                <a:srgbClr val="002060"/>
              </a:solidFill>
              <a:latin typeface="Arial" charset="0"/>
              <a:cs typeface="Arial" charset="0"/>
              <a:sym typeface="Arial" panose="020B0604020202020204" pitchFamily="34" charset="0"/>
            </a:endParaRPr>
          </a:p>
        </p:txBody>
      </p:sp>
      <p:sp>
        <p:nvSpPr>
          <p:cNvPr id="109" name="Стрелка вниз 22"/>
          <p:cNvSpPr/>
          <p:nvPr/>
        </p:nvSpPr>
        <p:spPr>
          <a:xfrm rot="16200000">
            <a:off x="3413126" y="5524500"/>
            <a:ext cx="831850" cy="339725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10" name="Прямая соединительная линия 109"/>
          <p:cNvCxnSpPr>
            <a:cxnSpLocks/>
          </p:cNvCxnSpPr>
          <p:nvPr/>
        </p:nvCxnSpPr>
        <p:spPr>
          <a:xfrm>
            <a:off x="4057650" y="5029200"/>
            <a:ext cx="0" cy="132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>
            <a:cxnSpLocks/>
          </p:cNvCxnSpPr>
          <p:nvPr/>
        </p:nvCxnSpPr>
        <p:spPr>
          <a:xfrm>
            <a:off x="4076700" y="5029200"/>
            <a:ext cx="0" cy="1328738"/>
          </a:xfrm>
          <a:prstGeom prst="line">
            <a:avLst/>
          </a:prstGeom>
          <a:ln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cxnSpLocks/>
          </p:cNvCxnSpPr>
          <p:nvPr/>
        </p:nvCxnSpPr>
        <p:spPr>
          <a:xfrm>
            <a:off x="4095750" y="5029200"/>
            <a:ext cx="0" cy="1328738"/>
          </a:xfrm>
          <a:prstGeom prst="line">
            <a:avLst/>
          </a:prstGeom>
          <a:ln>
            <a:solidFill>
              <a:srgbClr val="4A7EBB">
                <a:alpha val="3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2" name="Прямоугольник 29"/>
          <p:cNvSpPr>
            <a:spLocks noChangeArrowheads="1"/>
          </p:cNvSpPr>
          <p:nvPr/>
        </p:nvSpPr>
        <p:spPr bwMode="auto">
          <a:xfrm>
            <a:off x="4277291" y="5163758"/>
            <a:ext cx="4258130" cy="3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7" tIns="45688" rIns="91377" bIns="45688">
            <a:spAutoFit/>
          </a:bodyPr>
          <a:lstStyle/>
          <a:p>
            <a:r>
              <a:rPr lang="ru-RU" altLang="ru-RU" sz="1600" b="1" dirty="0" smtClean="0"/>
              <a:t>Приглашаем к сотрудничеству!</a:t>
            </a:r>
            <a:endParaRPr lang="ru-RU" altLang="ru-RU" sz="1600" b="1" dirty="0"/>
          </a:p>
        </p:txBody>
      </p:sp>
      <p:sp>
        <p:nvSpPr>
          <p:cNvPr id="115" name="Прямоугольник 114"/>
          <p:cNvSpPr/>
          <p:nvPr/>
        </p:nvSpPr>
        <p:spPr>
          <a:xfrm>
            <a:off x="2782888" y="3587750"/>
            <a:ext cx="5911850" cy="1328738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>
              <a:defRPr/>
            </a:pPr>
            <a:endParaRPr lang="ru-RU">
              <a:sym typeface="Arial" panose="020B0604020202020204" pitchFamily="34" charset="0"/>
            </a:endParaRPr>
          </a:p>
        </p:txBody>
      </p:sp>
      <p:sp>
        <p:nvSpPr>
          <p:cNvPr id="116" name="Стрелка вниз 22"/>
          <p:cNvSpPr/>
          <p:nvPr/>
        </p:nvSpPr>
        <p:spPr>
          <a:xfrm rot="16200000">
            <a:off x="3413126" y="4083050"/>
            <a:ext cx="831850" cy="339725"/>
          </a:xfrm>
          <a:prstGeom prst="downArrow">
            <a:avLst>
              <a:gd name="adj1" fmla="val 70239"/>
              <a:gd name="adj2" fmla="val 74912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7" tIns="45688" rIns="91377" bIns="45688"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117" name="Прямая соединительная линия 116"/>
          <p:cNvCxnSpPr>
            <a:cxnSpLocks/>
          </p:cNvCxnSpPr>
          <p:nvPr/>
        </p:nvCxnSpPr>
        <p:spPr>
          <a:xfrm>
            <a:off x="4057650" y="3587750"/>
            <a:ext cx="0" cy="1328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>
            <a:cxnSpLocks/>
          </p:cNvCxnSpPr>
          <p:nvPr/>
        </p:nvCxnSpPr>
        <p:spPr>
          <a:xfrm>
            <a:off x="4076700" y="3587750"/>
            <a:ext cx="0" cy="1328738"/>
          </a:xfrm>
          <a:prstGeom prst="line">
            <a:avLst/>
          </a:prstGeom>
          <a:ln>
            <a:solidFill>
              <a:srgbClr val="4A7EBB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cxnSpLocks/>
          </p:cNvCxnSpPr>
          <p:nvPr/>
        </p:nvCxnSpPr>
        <p:spPr>
          <a:xfrm>
            <a:off x="4095750" y="3587750"/>
            <a:ext cx="0" cy="1328738"/>
          </a:xfrm>
          <a:prstGeom prst="line">
            <a:avLst/>
          </a:prstGeom>
          <a:ln>
            <a:solidFill>
              <a:srgbClr val="4A7EBB">
                <a:alpha val="3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8" name="Прямоугольник 29"/>
          <p:cNvSpPr>
            <a:spLocks noChangeArrowheads="1"/>
          </p:cNvSpPr>
          <p:nvPr/>
        </p:nvSpPr>
        <p:spPr bwMode="auto">
          <a:xfrm>
            <a:off x="4213225" y="3613150"/>
            <a:ext cx="4049829" cy="33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7" tIns="45688" rIns="91377" bIns="45688">
            <a:spAutoFit/>
          </a:bodyPr>
          <a:lstStyle/>
          <a:p>
            <a:r>
              <a:rPr lang="ru-RU" altLang="ru-RU" sz="1600" b="1" dirty="0" smtClean="0"/>
              <a:t>Время и место работы Студии: </a:t>
            </a:r>
            <a:endParaRPr lang="ru-RU" altLang="ru-RU" sz="1600" b="1" dirty="0"/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gray">
          <a:xfrm>
            <a:off x="201612" y="1192213"/>
            <a:ext cx="7788275" cy="6477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>
                  <a:gamma/>
                  <a:tint val="51373"/>
                  <a:invGamma/>
                </a:srgbClr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gray">
          <a:xfrm>
            <a:off x="534195" y="1293853"/>
            <a:ext cx="69294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kern="0" dirty="0" smtClean="0"/>
              <a:t>Студия </a:t>
            </a:r>
            <a:r>
              <a:rPr lang="ru-RU" sz="2200" b="1" kern="0" dirty="0"/>
              <a:t>проектов и </a:t>
            </a:r>
            <a:r>
              <a:rPr lang="ru-RU" sz="2200" b="1" kern="0" dirty="0" err="1"/>
              <a:t>стартапов</a:t>
            </a:r>
            <a:r>
              <a:rPr lang="ru-RU" sz="2200" b="1" kern="0" dirty="0"/>
              <a:t>:</a:t>
            </a:r>
            <a:endParaRPr lang="en-US" sz="2200" b="1" kern="0" dirty="0"/>
          </a:p>
        </p:txBody>
      </p:sp>
      <p:cxnSp>
        <p:nvCxnSpPr>
          <p:cNvPr id="57" name="Прямая соединительная линия 56"/>
          <p:cNvCxnSpPr>
            <a:cxnSpLocks/>
          </p:cNvCxnSpPr>
          <p:nvPr/>
        </p:nvCxnSpPr>
        <p:spPr>
          <a:xfrm>
            <a:off x="693738" y="1724740"/>
            <a:ext cx="0" cy="3970257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oogle Shape;232;p25"/>
          <p:cNvPicPr preferRelativeResize="0"/>
          <p:nvPr/>
        </p:nvPicPr>
        <p:blipFill rotWithShape="1">
          <a:blip r:embed="rId3">
            <a:alphaModFix/>
          </a:blip>
          <a:srcRect t="17617" b="33277"/>
          <a:stretch/>
        </p:blipFill>
        <p:spPr>
          <a:xfrm>
            <a:off x="1177431" y="3587750"/>
            <a:ext cx="1376197" cy="125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63;p27"/>
          <p:cNvPicPr preferRelativeResize="0"/>
          <p:nvPr/>
        </p:nvPicPr>
        <p:blipFill rotWithShape="1">
          <a:blip r:embed="rId4">
            <a:alphaModFix/>
          </a:blip>
          <a:srcRect t="17442" b="32028"/>
          <a:stretch/>
        </p:blipFill>
        <p:spPr>
          <a:xfrm>
            <a:off x="1171285" y="2171700"/>
            <a:ext cx="1382344" cy="1308622"/>
          </a:xfrm>
          <a:prstGeom prst="rect">
            <a:avLst/>
          </a:prstGeom>
          <a:noFill/>
          <a:ln>
            <a:noFill/>
          </a:ln>
        </p:spPr>
      </p:pic>
      <p:sp>
        <p:nvSpPr>
          <p:cNvPr id="17444" name="Прямоугольник 34"/>
          <p:cNvSpPr>
            <a:spLocks noChangeArrowheads="1"/>
          </p:cNvSpPr>
          <p:nvPr/>
        </p:nvSpPr>
        <p:spPr bwMode="auto">
          <a:xfrm>
            <a:off x="4418951" y="5517501"/>
            <a:ext cx="2476484" cy="4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7" tIns="45688" rIns="91377" bIns="45688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#</a:t>
            </a:r>
            <a:r>
              <a:rPr lang="en-US" sz="2000" b="1" dirty="0" smtClean="0">
                <a:solidFill>
                  <a:srgbClr val="002060"/>
                </a:solidFill>
              </a:rPr>
              <a:t>studio</a:t>
            </a:r>
            <a:r>
              <a:rPr lang="ru-RU" sz="2000" b="1" dirty="0" smtClean="0">
                <a:solidFill>
                  <a:srgbClr val="002060"/>
                </a:solidFill>
              </a:rPr>
              <a:t>_</a:t>
            </a:r>
            <a:r>
              <a:rPr lang="en-US" sz="2000" b="1" dirty="0" smtClean="0">
                <a:solidFill>
                  <a:srgbClr val="002060"/>
                </a:solidFill>
              </a:rPr>
              <a:t>startup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5434" y="3959993"/>
            <a:ext cx="42999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rgbClr val="002060"/>
                </a:solidFill>
                <a:sym typeface="Calibri"/>
              </a:rPr>
              <a:t>Работа студии организована по субботам с 10:00 до 14:00 в главном корпусе </a:t>
            </a:r>
            <a:endParaRPr lang="ru-RU" sz="1500" b="1" dirty="0" smtClean="0">
              <a:solidFill>
                <a:srgbClr val="002060"/>
              </a:solidFill>
              <a:sym typeface="Calibri"/>
            </a:endParaRPr>
          </a:p>
          <a:p>
            <a:pPr algn="just">
              <a:defRPr/>
            </a:pPr>
            <a:r>
              <a:rPr lang="ru-RU" sz="1500" b="1" dirty="0" smtClean="0">
                <a:solidFill>
                  <a:srgbClr val="002060"/>
                </a:solidFill>
                <a:sym typeface="Calibri"/>
              </a:rPr>
              <a:t>(ул. Ожешко</a:t>
            </a:r>
            <a:r>
              <a:rPr lang="ru-RU" sz="1500" b="1" dirty="0">
                <a:solidFill>
                  <a:srgbClr val="002060"/>
                </a:solidFill>
                <a:sym typeface="Calibri"/>
              </a:rPr>
              <a:t>, 22</a:t>
            </a:r>
            <a:r>
              <a:rPr lang="ru-RU" sz="1500" b="1" dirty="0" smtClean="0">
                <a:solidFill>
                  <a:srgbClr val="002060"/>
                </a:solidFill>
                <a:sym typeface="Calibri"/>
              </a:rPr>
              <a:t>), </a:t>
            </a:r>
            <a:r>
              <a:rPr lang="ru-RU" sz="1500" b="1" dirty="0">
                <a:solidFill>
                  <a:srgbClr val="002060"/>
                </a:solidFill>
                <a:sym typeface="Calibri"/>
              </a:rPr>
              <a:t>аудитория 218а</a:t>
            </a:r>
            <a:endParaRPr lang="ru-RU" sz="1500" b="1" dirty="0">
              <a:solidFill>
                <a:srgbClr val="002060"/>
              </a:solidFill>
              <a:sym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18" y="4900796"/>
            <a:ext cx="1210477" cy="163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1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402"/>
          <p:cNvSpPr txBox="1">
            <a:spLocks noGrp="1"/>
          </p:cNvSpPr>
          <p:nvPr>
            <p:ph type="title"/>
          </p:nvPr>
        </p:nvSpPr>
        <p:spPr>
          <a:xfrm>
            <a:off x="1354138" y="69850"/>
            <a:ext cx="7659687" cy="752475"/>
          </a:xfrm>
        </p:spPr>
        <p:txBody>
          <a:bodyPr tIns="45668" bIns="45668"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Pct val="25000"/>
              <a:buFont typeface="Calibri" pitchFamily="34" charset="0"/>
              <a:buNone/>
            </a:pPr>
            <a:r>
              <a:rPr lang="ru-RU" altLang="ru-RU" sz="2800" b="1" smtClean="0">
                <a:solidFill>
                  <a:srgbClr val="002060"/>
                </a:solidFill>
                <a:latin typeface="Arial" charset="0"/>
                <a:cs typeface="Calibri" pitchFamily="34" charset="0"/>
                <a:sym typeface="Arial" charset="0"/>
              </a:rPr>
              <a:t>Технопарк сегодня и завтра</a:t>
            </a:r>
            <a:endParaRPr lang="ru-RU" altLang="ru-RU" sz="2800" b="1" smtClean="0">
              <a:solidFill>
                <a:srgbClr val="002060"/>
              </a:solidFill>
              <a:latin typeface="Arial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8435" name="Номер слайда 1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9DFB18C-A53A-47DC-85C1-F45B3D08E365}" type="slidenum">
              <a:rPr lang="ru-RU" altLang="ru-RU" smtClean="0">
                <a:solidFill>
                  <a:srgbClr val="888888"/>
                </a:solidFill>
                <a:latin typeface="Calibri" pitchFamily="34" charset="0"/>
                <a:sym typeface="Calibri" pitchFamily="34" charset="0"/>
              </a:rPr>
              <a:pPr/>
              <a:t>9</a:t>
            </a:fld>
            <a:endParaRPr lang="ru-RU" altLang="ru-RU" smtClean="0">
              <a:solidFill>
                <a:srgbClr val="888888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815975"/>
            <a:ext cx="6586537" cy="548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36563" y="1182688"/>
            <a:ext cx="5241925" cy="2309812"/>
          </a:xfrm>
          <a:prstGeom prst="roundRect">
            <a:avLst>
              <a:gd name="adj" fmla="val 11687"/>
            </a:avLst>
          </a:prstGeom>
          <a:gradFill flip="none" rotWithShape="1">
            <a:gsLst>
              <a:gs pos="0">
                <a:schemeClr val="tx2">
                  <a:lumMod val="90000"/>
                </a:schemeClr>
              </a:gs>
              <a:gs pos="73000">
                <a:srgbClr val="F0EEE4">
                  <a:alpha val="64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kern="0">
              <a:solidFill>
                <a:sysClr val="window" lastClr="FFFFFF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25425" y="2251075"/>
            <a:ext cx="0" cy="2997200"/>
          </a:xfrm>
          <a:prstGeom prst="line">
            <a:avLst/>
          </a:prstGeom>
          <a:ln>
            <a:solidFill>
              <a:schemeClr val="tx1"/>
            </a:solidFill>
            <a:head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Хорда 19"/>
          <p:cNvSpPr/>
          <p:nvPr/>
        </p:nvSpPr>
        <p:spPr>
          <a:xfrm>
            <a:off x="49213" y="2032000"/>
            <a:ext cx="515937" cy="438150"/>
          </a:xfrm>
          <a:prstGeom prst="chord">
            <a:avLst>
              <a:gd name="adj1" fmla="val 16303339"/>
              <a:gd name="adj2" fmla="val 5215369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19075" y="2251075"/>
            <a:ext cx="173038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414338" y="4311650"/>
            <a:ext cx="5241925" cy="2111375"/>
          </a:xfrm>
          <a:prstGeom prst="roundRect">
            <a:avLst>
              <a:gd name="adj" fmla="val 11687"/>
            </a:avLst>
          </a:prstGeom>
          <a:gradFill flip="none" rotWithShape="1">
            <a:gsLst>
              <a:gs pos="0">
                <a:schemeClr val="tx2">
                  <a:lumMod val="90000"/>
                </a:schemeClr>
              </a:gs>
              <a:gs pos="73000">
                <a:srgbClr val="F0EEE4">
                  <a:alpha val="64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ru-RU" sz="1800" kern="0">
              <a:solidFill>
                <a:sysClr val="window" lastClr="FFFFFF"/>
              </a:solidFill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150" y="4302125"/>
            <a:ext cx="4814888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700" b="1" u="sng" kern="0" dirty="0">
                <a:solidFill>
                  <a:schemeClr val="tx1"/>
                </a:solidFill>
              </a:rPr>
              <a:t>Новый корпус по ул. </a:t>
            </a:r>
            <a:r>
              <a:rPr lang="ru-RU" sz="1700" b="1" u="sng" kern="0" dirty="0" err="1">
                <a:solidFill>
                  <a:schemeClr val="tx1"/>
                </a:solidFill>
              </a:rPr>
              <a:t>Гаспадарчая</a:t>
            </a:r>
            <a:r>
              <a:rPr lang="ru-RU" sz="1700" b="1" u="sng" kern="0" dirty="0">
                <a:solidFill>
                  <a:schemeClr val="tx1"/>
                </a:solidFill>
              </a:rPr>
              <a:t>, 23/4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1025" y="4756150"/>
            <a:ext cx="5505450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kern="0" dirty="0">
                <a:solidFill>
                  <a:prstClr val="black"/>
                </a:solidFill>
              </a:rPr>
              <a:t>Общая площадь ‒ </a:t>
            </a:r>
            <a:r>
              <a:rPr lang="ru-RU" b="1" kern="0" dirty="0">
                <a:solidFill>
                  <a:srgbClr val="002060"/>
                </a:solidFill>
              </a:rPr>
              <a:t>6 165,0 </a:t>
            </a:r>
            <a:r>
              <a:rPr lang="ru-RU" b="1" kern="0" dirty="0">
                <a:solidFill>
                  <a:prstClr val="black"/>
                </a:solidFill>
              </a:rPr>
              <a:t>м</a:t>
            </a:r>
            <a:r>
              <a:rPr lang="ru-RU" b="1" kern="0" baseline="30000" dirty="0">
                <a:solidFill>
                  <a:prstClr val="black"/>
                </a:solidFill>
              </a:rPr>
              <a:t>2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2060"/>
                </a:solidFill>
              </a:rPr>
              <a:t>16</a:t>
            </a:r>
            <a:r>
              <a:rPr lang="ru-RU" kern="0" dirty="0">
                <a:solidFill>
                  <a:sysClr val="windowText" lastClr="000000"/>
                </a:solidFill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</a:rPr>
              <a:t>производственных помещений</a:t>
            </a:r>
            <a:r>
              <a:rPr lang="ru-RU" kern="0" dirty="0">
                <a:solidFill>
                  <a:sysClr val="windowText" lastClr="000000"/>
                </a:solidFill>
              </a:rPr>
              <a:t> 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2060"/>
                </a:solidFill>
              </a:rPr>
              <a:t>5</a:t>
            </a:r>
            <a:r>
              <a:rPr lang="ru-RU" kern="0" dirty="0">
                <a:solidFill>
                  <a:sysClr val="windowText" lastClr="000000"/>
                </a:solidFill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</a:rPr>
              <a:t>помещений типа </a:t>
            </a:r>
            <a:r>
              <a:rPr lang="ru-RU" b="1" kern="0" dirty="0" err="1">
                <a:solidFill>
                  <a:sysClr val="windowText" lastClr="000000"/>
                </a:solidFill>
              </a:rPr>
              <a:t>open-space</a:t>
            </a:r>
            <a:endParaRPr lang="ru-RU" b="1" kern="0" dirty="0">
              <a:solidFill>
                <a:sysClr val="windowText" lastClr="000000"/>
              </a:solidFill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2060"/>
                </a:solidFill>
              </a:rPr>
              <a:t>11</a:t>
            </a:r>
            <a:r>
              <a:rPr lang="ru-RU" kern="0" dirty="0">
                <a:solidFill>
                  <a:sysClr val="windowText" lastClr="000000"/>
                </a:solidFill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</a:rPr>
              <a:t>офисных помещений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2060"/>
                </a:solidFill>
              </a:rPr>
              <a:t>3</a:t>
            </a:r>
            <a:r>
              <a:rPr lang="ru-RU" kern="0" dirty="0">
                <a:solidFill>
                  <a:sysClr val="windowText" lastClr="000000"/>
                </a:solidFill>
              </a:rPr>
              <a:t> </a:t>
            </a:r>
            <a:r>
              <a:rPr lang="ru-RU" b="1" kern="0" dirty="0">
                <a:solidFill>
                  <a:sysClr val="windowText" lastClr="000000"/>
                </a:solidFill>
              </a:rPr>
              <a:t>зоны </a:t>
            </a:r>
            <a:r>
              <a:rPr lang="ru-RU" b="1" kern="0" dirty="0" err="1">
                <a:solidFill>
                  <a:sysClr val="windowText" lastClr="000000"/>
                </a:solidFill>
              </a:rPr>
              <a:t>коворкинга</a:t>
            </a:r>
            <a:endParaRPr lang="ru-RU" b="1" kern="0" dirty="0">
              <a:solidFill>
                <a:sysClr val="windowText" lastClr="000000"/>
              </a:solidFill>
            </a:endParaRP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ysClr val="windowText" lastClr="000000"/>
                </a:solidFill>
              </a:rPr>
              <a:t>конференц-зал и выставочный центр</a:t>
            </a:r>
          </a:p>
        </p:txBody>
      </p:sp>
      <p:sp>
        <p:nvSpPr>
          <p:cNvPr id="27" name="Хорда 26"/>
          <p:cNvSpPr/>
          <p:nvPr/>
        </p:nvSpPr>
        <p:spPr>
          <a:xfrm>
            <a:off x="49213" y="5011738"/>
            <a:ext cx="515937" cy="438150"/>
          </a:xfrm>
          <a:prstGeom prst="chord">
            <a:avLst>
              <a:gd name="adj1" fmla="val 16303339"/>
              <a:gd name="adj2" fmla="val 5215369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25425" y="5230813"/>
            <a:ext cx="161925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5932488"/>
            <a:ext cx="49561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5449888"/>
            <a:ext cx="47196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4804195" y="2337594"/>
            <a:ext cx="1282280" cy="105171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767138" y="5454650"/>
            <a:ext cx="496887" cy="42068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2128838" y="1471613"/>
            <a:ext cx="915987" cy="46037"/>
          </a:xfrm>
          <a:prstGeom prst="downArrow">
            <a:avLst>
              <a:gd name="adj1" fmla="val 70239"/>
              <a:gd name="adj2" fmla="val 5000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90000">
                <a:schemeClr val="bg1">
                  <a:alpha val="56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9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4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9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8451" name="Прямоугольник 5"/>
          <p:cNvSpPr>
            <a:spLocks noChangeArrowheads="1"/>
          </p:cNvSpPr>
          <p:nvPr/>
        </p:nvSpPr>
        <p:spPr bwMode="auto">
          <a:xfrm>
            <a:off x="655638" y="2954338"/>
            <a:ext cx="3148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/>
              <a:t>Офисы для резидентов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/>
              <a:t>FabLab-</a:t>
            </a:r>
            <a:r>
              <a:rPr lang="ru-RU" b="1"/>
              <a:t>зона и коворкинг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55638" y="1654175"/>
            <a:ext cx="3348037" cy="13668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457200">
              <a:lnSpc>
                <a:spcPct val="92000"/>
              </a:lnSpc>
              <a:buFont typeface="Arial" pitchFamily="34" charset="0"/>
              <a:buChar char="•"/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11 </a:t>
            </a:r>
            <a:r>
              <a:rPr lang="ru-RU" b="1" kern="0" dirty="0">
                <a:solidFill>
                  <a:prstClr val="black"/>
                </a:solidFill>
              </a:rPr>
              <a:t>компаний – резидентов </a:t>
            </a:r>
          </a:p>
          <a:p>
            <a:pPr marL="285750" indent="-285750" algn="just" defTabSz="457200">
              <a:lnSpc>
                <a:spcPct val="92000"/>
              </a:lnSpc>
              <a:buFont typeface="Arial" pitchFamily="34" charset="0"/>
              <a:buChar char="•"/>
              <a:defRPr/>
            </a:pPr>
            <a:r>
              <a:rPr lang="ru-RU" b="1" kern="0" dirty="0">
                <a:solidFill>
                  <a:srgbClr val="002060"/>
                </a:solidFill>
              </a:rPr>
              <a:t>5</a:t>
            </a:r>
            <a:r>
              <a:rPr lang="ru-RU" sz="2000" b="1" dirty="0">
                <a:cs typeface="Arial" pitchFamily="34" charset="0"/>
              </a:rPr>
              <a:t> </a:t>
            </a:r>
            <a:r>
              <a:rPr lang="ru-RU" b="1" kern="0" dirty="0">
                <a:solidFill>
                  <a:prstClr val="black"/>
                </a:solidFill>
              </a:rPr>
              <a:t>научно-производственных лабораторий </a:t>
            </a:r>
            <a:r>
              <a:rPr lang="ru-RU" kern="0" dirty="0">
                <a:solidFill>
                  <a:sysClr val="windowText" lastClr="000000"/>
                </a:solidFill>
              </a:rPr>
              <a:t>(биотехнология, электроника, биомедицина, автоматизация, перспективные промышленные технологии);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9900" y="1203325"/>
            <a:ext cx="5924550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700" b="1" u="sng" kern="0" dirty="0">
                <a:solidFill>
                  <a:schemeClr val="tx1"/>
                </a:solidFill>
              </a:rPr>
              <a:t>Корпус по ул. </a:t>
            </a:r>
            <a:r>
              <a:rPr lang="ru-RU" sz="1700" b="1" u="sng" kern="0" dirty="0" err="1">
                <a:solidFill>
                  <a:schemeClr val="tx1"/>
                </a:solidFill>
              </a:rPr>
              <a:t>Гаспадарчая</a:t>
            </a:r>
            <a:r>
              <a:rPr lang="ru-RU" sz="1700" b="1" u="sng" kern="0" dirty="0">
                <a:solidFill>
                  <a:schemeClr val="tx1"/>
                </a:solidFill>
              </a:rPr>
              <a:t>, 21А</a:t>
            </a:r>
            <a:endParaRPr lang="ru-RU" sz="1700" u="sng" kern="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125" y="3854450"/>
            <a:ext cx="3157538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900" b="1" kern="0" dirty="0">
                <a:solidFill>
                  <a:srgbClr val="002060"/>
                </a:solidFill>
              </a:rPr>
              <a:t>Технопарк завтра – это: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2925" y="809625"/>
            <a:ext cx="3313113" cy="384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900" b="1" kern="0" dirty="0">
                <a:solidFill>
                  <a:srgbClr val="002060"/>
                </a:solidFill>
              </a:rPr>
              <a:t>Технопарк сегодня – это: </a:t>
            </a:r>
          </a:p>
        </p:txBody>
      </p:sp>
      <p:sp>
        <p:nvSpPr>
          <p:cNvPr id="34" name="Стрелка вправо 33"/>
          <p:cNvSpPr/>
          <p:nvPr/>
        </p:nvSpPr>
        <p:spPr>
          <a:xfrm>
            <a:off x="4187825" y="2833688"/>
            <a:ext cx="496888" cy="42227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12048</TotalTime>
  <Words>1820</Words>
  <Application>Microsoft Office PowerPoint</Application>
  <PresentationFormat>Экран (4:3)</PresentationFormat>
  <Paragraphs>154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Calibri</vt:lpstr>
      <vt:lpstr>Wingdings</vt:lpstr>
      <vt:lpstr>Тема Office</vt:lpstr>
      <vt:lpstr>2_Тема Office</vt:lpstr>
      <vt:lpstr>«Материалы ЕДИ, январь 2021 г.» Подготовлено научно-исследовательской частью  учреждения образования «Гродненский государственный  университет имени Янки Купалы» </vt:lpstr>
      <vt:lpstr>Университет возможностей</vt:lpstr>
      <vt:lpstr>Инфраструктура студенческой науки</vt:lpstr>
      <vt:lpstr>Представляемые возможности</vt:lpstr>
      <vt:lpstr>Пример самореализации  в научной деятельности</vt:lpstr>
      <vt:lpstr>Пути самореализации в науке</vt:lpstr>
      <vt:lpstr>Представляемые возможности</vt:lpstr>
      <vt:lpstr>Представляемые возможности</vt:lpstr>
      <vt:lpstr>Технопарк сегодня и завтра</vt:lpstr>
      <vt:lpstr>Пример самореализации  в инновационной  деятельности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ГрГУ имени Янки Купалы</dc:title>
  <dc:creator>aids</dc:creator>
  <cp:lastModifiedBy>СКЕРСЬ МАРИЯ АНТОНОВНА</cp:lastModifiedBy>
  <cp:revision>1148</cp:revision>
  <cp:lastPrinted>2020-01-29T07:46:19Z</cp:lastPrinted>
  <dcterms:modified xsi:type="dcterms:W3CDTF">2021-01-20T12:54:53Z</dcterms:modified>
</cp:coreProperties>
</file>