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handoutMasterIdLst>
    <p:handoutMasterId r:id="rId19"/>
  </p:handoutMasterIdLst>
  <p:sldIdLst>
    <p:sldId id="258" r:id="rId2"/>
    <p:sldId id="378" r:id="rId3"/>
    <p:sldId id="379" r:id="rId4"/>
    <p:sldId id="380" r:id="rId5"/>
    <p:sldId id="356" r:id="rId6"/>
    <p:sldId id="373" r:id="rId7"/>
    <p:sldId id="381" r:id="rId8"/>
    <p:sldId id="362" r:id="rId9"/>
    <p:sldId id="389" r:id="rId10"/>
    <p:sldId id="383" r:id="rId11"/>
    <p:sldId id="384" r:id="rId12"/>
    <p:sldId id="385" r:id="rId13"/>
    <p:sldId id="387" r:id="rId14"/>
    <p:sldId id="388" r:id="rId15"/>
    <p:sldId id="390" r:id="rId16"/>
    <p:sldId id="341" r:id="rId17"/>
  </p:sldIdLst>
  <p:sldSz cx="9144000" cy="6858000" type="screen4x3"/>
  <p:notesSz cx="9906000" cy="678497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552579"/>
    <a:srgbClr val="C475D1"/>
    <a:srgbClr val="063FBE"/>
    <a:srgbClr val="053399"/>
    <a:srgbClr val="A2BEFC"/>
    <a:srgbClr val="79A1FB"/>
    <a:srgbClr val="5C8DFA"/>
    <a:srgbClr val="3D77F9"/>
    <a:srgbClr val="074C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B4B98B0-60AC-42C2-AFA5-B58CD77FA1E5}" styleName="Светлый стиль 1 - акцент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DA37D80-6434-44D0-A028-1B22A696006F}" styleName="Светлый стиль 3 - акцент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0E3FDE45-AF77-4B5C-9715-49D594BDF05E}" styleName="Светлый стиль 1 - акцент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D27102A9-8310-4765-A935-A1911B00CA55}" styleName="Светлый стиль 1 - акцент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258" y="28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A9CA28-44F3-4685-B5B5-B65E52CACBF8}" type="doc">
      <dgm:prSet loTypeId="urn:microsoft.com/office/officeart/2005/8/layout/vList2" loCatId="list" qsTypeId="urn:microsoft.com/office/officeart/2005/8/quickstyle/simple2" qsCatId="simple" csTypeId="urn:microsoft.com/office/officeart/2005/8/colors/accent2_1" csCatId="accent2" phldr="1"/>
      <dgm:spPr/>
      <dgm:t>
        <a:bodyPr/>
        <a:lstStyle/>
        <a:p>
          <a:endParaRPr lang="ru-RU"/>
        </a:p>
      </dgm:t>
    </dgm:pt>
    <dgm:pt modelId="{4DADE8D4-4300-4529-A339-2834AE9A9F8F}">
      <dgm:prSet phldrT="[Текст]" custT="1"/>
      <dgm:spPr>
        <a:ln>
          <a:solidFill>
            <a:srgbClr val="063FBE"/>
          </a:solidFill>
        </a:ln>
      </dgm:spPr>
      <dgm:t>
        <a:bodyPr/>
        <a:lstStyle/>
        <a:p>
          <a:pPr algn="ctr"/>
          <a:r>
            <a:rPr lang="ru-RU" sz="2100" b="0" dirty="0" smtClean="0">
              <a:latin typeface="Times New Roman" pitchFamily="18" charset="0"/>
              <a:cs typeface="Times New Roman" pitchFamily="18" charset="0"/>
            </a:rPr>
            <a:t>С целью урегулирования отношений, связанных с защитой персональных данных при их обработке, и на основании </a:t>
          </a:r>
          <a:br>
            <a:rPr lang="ru-RU" sz="2100" b="0" dirty="0" smtClean="0">
              <a:latin typeface="Times New Roman" pitchFamily="18" charset="0"/>
              <a:cs typeface="Times New Roman" pitchFamily="18" charset="0"/>
            </a:rPr>
          </a:br>
          <a:r>
            <a:rPr lang="ru-RU" sz="2100" b="0" dirty="0" smtClean="0">
              <a:latin typeface="Times New Roman" pitchFamily="18" charset="0"/>
              <a:cs typeface="Times New Roman" pitchFamily="18" charset="0"/>
            </a:rPr>
            <a:t>Закона «О защите персональных данных» </a:t>
          </a:r>
          <a:r>
            <a:rPr lang="ru-RU" sz="2100" b="0" u="sng" dirty="0" smtClean="0">
              <a:latin typeface="Times New Roman" pitchFamily="18" charset="0"/>
              <a:cs typeface="Times New Roman" pitchFamily="18" charset="0"/>
            </a:rPr>
            <a:t>в университете действуют</a:t>
          </a:r>
          <a:r>
            <a:rPr lang="ru-RU" sz="2100" b="0" dirty="0" smtClean="0">
              <a:latin typeface="Times New Roman" pitchFamily="18" charset="0"/>
              <a:cs typeface="Times New Roman" pitchFamily="18" charset="0"/>
            </a:rPr>
            <a:t>  </a:t>
          </a:r>
          <a:endParaRPr lang="ru-RU" sz="2100" b="0" dirty="0">
            <a:latin typeface="Times New Roman" pitchFamily="18" charset="0"/>
            <a:cs typeface="Times New Roman" pitchFamily="18" charset="0"/>
          </a:endParaRPr>
        </a:p>
      </dgm:t>
    </dgm:pt>
    <dgm:pt modelId="{454AD291-883E-4E44-93CE-15417FCDB015}" type="parTrans" cxnId="{DB79D213-3186-43C8-BBD5-530341D2BAE8}">
      <dgm:prSet/>
      <dgm:spPr/>
      <dgm:t>
        <a:bodyPr/>
        <a:lstStyle/>
        <a:p>
          <a:endParaRPr lang="ru-RU"/>
        </a:p>
      </dgm:t>
    </dgm:pt>
    <dgm:pt modelId="{07351200-B820-48DE-9F17-C4E92AA857D9}" type="sibTrans" cxnId="{DB79D213-3186-43C8-BBD5-530341D2BAE8}">
      <dgm:prSet/>
      <dgm:spPr/>
      <dgm:t>
        <a:bodyPr/>
        <a:lstStyle/>
        <a:p>
          <a:endParaRPr lang="ru-RU"/>
        </a:p>
      </dgm:t>
    </dgm:pt>
    <dgm:pt modelId="{134A41E0-9537-4125-AE37-E2093DD4156C}">
      <dgm:prSet phldrT="[Текст]" custT="1"/>
      <dgm:spPr/>
      <dgm:t>
        <a:bodyPr/>
        <a:lstStyle/>
        <a:p>
          <a:pPr marL="0" indent="0" algn="just" defTabSz="1244600">
            <a:lnSpc>
              <a:spcPct val="90000"/>
            </a:lnSpc>
            <a:spcBef>
              <a:spcPct val="0"/>
            </a:spcBef>
            <a:spcAft>
              <a:spcPct val="20000"/>
            </a:spcAft>
            <a:buNone/>
          </a:pPr>
          <a:r>
            <a:rPr lang="ru-RU" sz="2000" i="0" dirty="0" smtClean="0">
              <a:latin typeface="Times New Roman" pitchFamily="18" charset="0"/>
              <a:cs typeface="Times New Roman" pitchFamily="18" charset="0"/>
            </a:rPr>
            <a:t> Политика обработки персональных данных;</a:t>
          </a:r>
          <a:endParaRPr lang="ru-RU" sz="2000" i="0" dirty="0">
            <a:latin typeface="Times New Roman" pitchFamily="18" charset="0"/>
            <a:cs typeface="Times New Roman" pitchFamily="18" charset="0"/>
          </a:endParaRPr>
        </a:p>
      </dgm:t>
    </dgm:pt>
    <dgm:pt modelId="{09C0C619-5F24-44E7-8745-7841F0C2EBCF}" type="parTrans" cxnId="{4EAEAD45-D266-473E-8EFB-117B446E34FF}">
      <dgm:prSet/>
      <dgm:spPr/>
      <dgm:t>
        <a:bodyPr/>
        <a:lstStyle/>
        <a:p>
          <a:endParaRPr lang="ru-RU"/>
        </a:p>
      </dgm:t>
    </dgm:pt>
    <dgm:pt modelId="{0EBCD068-0FDD-4F9F-8068-E0466E44D46C}" type="sibTrans" cxnId="{4EAEAD45-D266-473E-8EFB-117B446E34FF}">
      <dgm:prSet/>
      <dgm:spPr/>
      <dgm:t>
        <a:bodyPr/>
        <a:lstStyle/>
        <a:p>
          <a:endParaRPr lang="ru-RU"/>
        </a:p>
      </dgm:t>
    </dgm:pt>
    <dgm:pt modelId="{5AFBE663-2DC7-4D31-B7B9-1D8DB4F708E7}">
      <dgm:prSet custT="1"/>
      <dgm:spPr/>
      <dgm:t>
        <a:bodyPr/>
        <a:lstStyle/>
        <a:p>
          <a:pPr marL="171450"/>
          <a:r>
            <a:rPr lang="ru-RU" sz="2000" i="0" dirty="0" smtClean="0">
              <a:latin typeface="Times New Roman" pitchFamily="18" charset="0"/>
              <a:cs typeface="Times New Roman" pitchFamily="18" charset="0"/>
            </a:rPr>
            <a:t>Положение об обработке и защите персональных данных;</a:t>
          </a:r>
        </a:p>
      </dgm:t>
    </dgm:pt>
    <dgm:pt modelId="{7C5983BB-B0EA-41FC-BA24-346FF818E5DA}" type="parTrans" cxnId="{B6E514A0-56C0-4F3E-86BD-F6B822F6DA7B}">
      <dgm:prSet/>
      <dgm:spPr/>
      <dgm:t>
        <a:bodyPr/>
        <a:lstStyle/>
        <a:p>
          <a:endParaRPr lang="ru-RU"/>
        </a:p>
      </dgm:t>
    </dgm:pt>
    <dgm:pt modelId="{35872C8A-D589-433A-9A0D-229207F62D7C}" type="sibTrans" cxnId="{B6E514A0-56C0-4F3E-86BD-F6B822F6DA7B}">
      <dgm:prSet/>
      <dgm:spPr/>
      <dgm:t>
        <a:bodyPr/>
        <a:lstStyle/>
        <a:p>
          <a:endParaRPr lang="ru-RU"/>
        </a:p>
      </dgm:t>
    </dgm:pt>
    <dgm:pt modelId="{6FF138F9-2F8A-4D00-BE13-8A761CCE4BA4}">
      <dgm:prSet custT="1"/>
      <dgm:spPr/>
      <dgm:t>
        <a:bodyPr/>
        <a:lstStyle/>
        <a:p>
          <a:pPr marL="171450"/>
          <a:r>
            <a:rPr lang="ru-RU" sz="2000" i="0" dirty="0" smtClean="0">
              <a:latin typeface="Times New Roman" pitchFamily="18" charset="0"/>
              <a:cs typeface="Times New Roman" pitchFamily="18" charset="0"/>
            </a:rPr>
            <a:t>Приказ от 14.08.2023 № 1092 «О дополнительных мерах по обеспечению информационной безопасности»;</a:t>
          </a:r>
        </a:p>
      </dgm:t>
    </dgm:pt>
    <dgm:pt modelId="{D53764B8-B8A3-4CC9-92F5-67A2BEE5F917}" type="parTrans" cxnId="{7B7C3BE7-1331-4BF7-AC18-10BAC9DA9C05}">
      <dgm:prSet/>
      <dgm:spPr/>
      <dgm:t>
        <a:bodyPr/>
        <a:lstStyle/>
        <a:p>
          <a:endParaRPr lang="ru-RU"/>
        </a:p>
      </dgm:t>
    </dgm:pt>
    <dgm:pt modelId="{F74C0F5B-7C69-457A-90A5-31A7E29231EE}" type="sibTrans" cxnId="{7B7C3BE7-1331-4BF7-AC18-10BAC9DA9C05}">
      <dgm:prSet/>
      <dgm:spPr/>
      <dgm:t>
        <a:bodyPr/>
        <a:lstStyle/>
        <a:p>
          <a:endParaRPr lang="ru-RU"/>
        </a:p>
      </dgm:t>
    </dgm:pt>
    <dgm:pt modelId="{44328CA1-41E9-4588-8F14-895913560FC8}">
      <dgm:prSet custT="1"/>
      <dgm:spPr/>
      <dgm:t>
        <a:bodyPr/>
        <a:lstStyle/>
        <a:p>
          <a:pPr marL="171450"/>
          <a:r>
            <a:rPr lang="ru-RU" sz="2000" i="0" dirty="0" smtClean="0">
              <a:latin typeface="Times New Roman" pitchFamily="18" charset="0"/>
              <a:cs typeface="Times New Roman" pitchFamily="18" charset="0"/>
            </a:rPr>
            <a:t>Положение о порядке доступа к персональным данным (приказ от 29.06.2023 № 986);</a:t>
          </a:r>
        </a:p>
      </dgm:t>
    </dgm:pt>
    <dgm:pt modelId="{690F7179-11C1-4673-AB6B-4077FB1A634C}" type="parTrans" cxnId="{F67ADE12-CF6A-48CE-ADF7-709BF49A6500}">
      <dgm:prSet/>
      <dgm:spPr/>
      <dgm:t>
        <a:bodyPr/>
        <a:lstStyle/>
        <a:p>
          <a:endParaRPr lang="ru-RU"/>
        </a:p>
      </dgm:t>
    </dgm:pt>
    <dgm:pt modelId="{47C30D23-698B-4A37-9269-B842CEF89949}" type="sibTrans" cxnId="{F67ADE12-CF6A-48CE-ADF7-709BF49A6500}">
      <dgm:prSet/>
      <dgm:spPr/>
      <dgm:t>
        <a:bodyPr/>
        <a:lstStyle/>
        <a:p>
          <a:endParaRPr lang="ru-RU"/>
        </a:p>
      </dgm:t>
    </dgm:pt>
    <dgm:pt modelId="{D45EA984-7873-4F20-91A4-DB618442E720}">
      <dgm:prSet custT="1"/>
      <dgm:spPr/>
      <dgm:t>
        <a:bodyPr/>
        <a:lstStyle/>
        <a:p>
          <a:pPr marL="171450"/>
          <a:r>
            <a:rPr lang="ru-RU" sz="2000" i="0" dirty="0" smtClean="0">
              <a:latin typeface="Times New Roman" pitchFamily="18" charset="0"/>
              <a:cs typeface="Times New Roman" pitchFamily="18" charset="0"/>
            </a:rPr>
            <a:t>Политика видеонаблюдения;</a:t>
          </a:r>
          <a:endParaRPr lang="ru-RU" sz="2000" i="0" dirty="0">
            <a:latin typeface="Times New Roman" pitchFamily="18" charset="0"/>
            <a:cs typeface="Times New Roman" pitchFamily="18" charset="0"/>
          </a:endParaRPr>
        </a:p>
      </dgm:t>
    </dgm:pt>
    <dgm:pt modelId="{94550DC6-3904-47A4-98A5-DF4D2DBDFD6A}" type="sibTrans" cxnId="{0FD1CF5A-E125-40E1-9BA4-463E13A799AB}">
      <dgm:prSet/>
      <dgm:spPr/>
      <dgm:t>
        <a:bodyPr/>
        <a:lstStyle/>
        <a:p>
          <a:endParaRPr lang="ru-RU"/>
        </a:p>
      </dgm:t>
    </dgm:pt>
    <dgm:pt modelId="{3F8BAE81-E90D-4FEB-9AB5-90D7ACC3538E}" type="parTrans" cxnId="{0FD1CF5A-E125-40E1-9BA4-463E13A799AB}">
      <dgm:prSet/>
      <dgm:spPr/>
      <dgm:t>
        <a:bodyPr/>
        <a:lstStyle/>
        <a:p>
          <a:endParaRPr lang="ru-RU"/>
        </a:p>
      </dgm:t>
    </dgm:pt>
    <dgm:pt modelId="{9ECF7B7B-0FFD-4DF3-8E85-A56B222CCF44}">
      <dgm:prSet custT="1"/>
      <dgm:spPr/>
      <dgm:t>
        <a:bodyPr/>
        <a:lstStyle/>
        <a:p>
          <a:pPr marL="171450"/>
          <a:r>
            <a:rPr lang="ru-RU" sz="2000" i="0" dirty="0" smtClean="0">
              <a:latin typeface="Times New Roman" pitchFamily="18" charset="0"/>
              <a:cs typeface="Times New Roman" pitchFamily="18" charset="0"/>
            </a:rPr>
            <a:t>Политика обработки персональных данных в системе контроля и управления доступом;</a:t>
          </a:r>
          <a:endParaRPr lang="ru-RU" sz="2000" i="0" dirty="0">
            <a:latin typeface="Times New Roman" pitchFamily="18" charset="0"/>
            <a:cs typeface="Times New Roman" pitchFamily="18" charset="0"/>
          </a:endParaRPr>
        </a:p>
      </dgm:t>
    </dgm:pt>
    <dgm:pt modelId="{74328859-E438-4381-8C37-19B3E919F6BA}" type="sibTrans" cxnId="{4D1534BB-9C1F-46D5-9B05-2429425B3052}">
      <dgm:prSet/>
      <dgm:spPr/>
      <dgm:t>
        <a:bodyPr/>
        <a:lstStyle/>
        <a:p>
          <a:endParaRPr lang="ru-RU"/>
        </a:p>
      </dgm:t>
    </dgm:pt>
    <dgm:pt modelId="{E7339EFE-E1D7-466A-81EC-82D52AEFCC8E}" type="parTrans" cxnId="{4D1534BB-9C1F-46D5-9B05-2429425B3052}">
      <dgm:prSet/>
      <dgm:spPr/>
      <dgm:t>
        <a:bodyPr/>
        <a:lstStyle/>
        <a:p>
          <a:endParaRPr lang="ru-RU"/>
        </a:p>
      </dgm:t>
    </dgm:pt>
    <dgm:pt modelId="{ADE4B5D1-37DC-42B2-99DC-346901B54AEC}">
      <dgm:prSet custT="1"/>
      <dgm:spPr/>
      <dgm:t>
        <a:bodyPr/>
        <a:lstStyle/>
        <a:p>
          <a:pPr marL="171450"/>
          <a:r>
            <a:rPr lang="ru-RU" sz="2000" i="0" dirty="0" smtClean="0">
              <a:latin typeface="Times New Roman" pitchFamily="18" charset="0"/>
              <a:cs typeface="Times New Roman" pitchFamily="18" charset="0"/>
            </a:rPr>
            <a:t>Положение о порядке разработки характеристик работников, обучающихся и иных лиц (приказ от 06.09.2022 № 1177).</a:t>
          </a:r>
        </a:p>
      </dgm:t>
    </dgm:pt>
    <dgm:pt modelId="{11C3F05C-EDB2-4C48-9513-ED4A0268F889}" type="parTrans" cxnId="{2B6F6A5D-E37A-4CED-95F9-4BC5FA49D537}">
      <dgm:prSet/>
      <dgm:spPr/>
      <dgm:t>
        <a:bodyPr/>
        <a:lstStyle/>
        <a:p>
          <a:endParaRPr lang="ru-RU"/>
        </a:p>
      </dgm:t>
    </dgm:pt>
    <dgm:pt modelId="{C9212F62-7795-4A26-BF72-8AA392A116B5}" type="sibTrans" cxnId="{2B6F6A5D-E37A-4CED-95F9-4BC5FA49D537}">
      <dgm:prSet/>
      <dgm:spPr/>
      <dgm:t>
        <a:bodyPr/>
        <a:lstStyle/>
        <a:p>
          <a:endParaRPr lang="ru-RU"/>
        </a:p>
      </dgm:t>
    </dgm:pt>
    <dgm:pt modelId="{1A35BCBB-2D46-40C3-802B-EE5E69DE7F8C}" type="pres">
      <dgm:prSet presAssocID="{F7A9CA28-44F3-4685-B5B5-B65E52CACBF8}" presName="linear" presStyleCnt="0">
        <dgm:presLayoutVars>
          <dgm:animLvl val="lvl"/>
          <dgm:resizeHandles val="exact"/>
        </dgm:presLayoutVars>
      </dgm:prSet>
      <dgm:spPr/>
      <dgm:t>
        <a:bodyPr/>
        <a:lstStyle/>
        <a:p>
          <a:endParaRPr lang="ru-RU"/>
        </a:p>
      </dgm:t>
    </dgm:pt>
    <dgm:pt modelId="{A8F13F4C-26F3-4490-ACCF-B54D82DBF78B}" type="pres">
      <dgm:prSet presAssocID="{4DADE8D4-4300-4529-A339-2834AE9A9F8F}" presName="parentText" presStyleLbl="node1" presStyleIdx="0" presStyleCnt="1" custScaleY="103257">
        <dgm:presLayoutVars>
          <dgm:chMax val="0"/>
          <dgm:bulletEnabled val="1"/>
        </dgm:presLayoutVars>
      </dgm:prSet>
      <dgm:spPr/>
      <dgm:t>
        <a:bodyPr/>
        <a:lstStyle/>
        <a:p>
          <a:endParaRPr lang="ru-RU"/>
        </a:p>
      </dgm:t>
    </dgm:pt>
    <dgm:pt modelId="{D5031FC6-DFA5-4A2A-A4F1-C8D227B88B1E}" type="pres">
      <dgm:prSet presAssocID="{4DADE8D4-4300-4529-A339-2834AE9A9F8F}" presName="childText" presStyleLbl="revTx" presStyleIdx="0" presStyleCnt="1" custScaleY="117341" custLinFactNeighborY="18551">
        <dgm:presLayoutVars>
          <dgm:bulletEnabled val="1"/>
        </dgm:presLayoutVars>
      </dgm:prSet>
      <dgm:spPr/>
      <dgm:t>
        <a:bodyPr/>
        <a:lstStyle/>
        <a:p>
          <a:endParaRPr lang="ru-RU"/>
        </a:p>
      </dgm:t>
    </dgm:pt>
  </dgm:ptLst>
  <dgm:cxnLst>
    <dgm:cxn modelId="{CAA697DE-AC9D-4F2E-BB4B-8E68BF813E96}" type="presOf" srcId="{44328CA1-41E9-4588-8F14-895913560FC8}" destId="{D5031FC6-DFA5-4A2A-A4F1-C8D227B88B1E}" srcOrd="0" destOrd="5" presId="urn:microsoft.com/office/officeart/2005/8/layout/vList2"/>
    <dgm:cxn modelId="{C1861516-D5EC-4E25-923D-55C5BFA84E8B}" type="presOf" srcId="{D45EA984-7873-4F20-91A4-DB618442E720}" destId="{D5031FC6-DFA5-4A2A-A4F1-C8D227B88B1E}" srcOrd="0" destOrd="2" presId="urn:microsoft.com/office/officeart/2005/8/layout/vList2"/>
    <dgm:cxn modelId="{0FD1CF5A-E125-40E1-9BA4-463E13A799AB}" srcId="{4DADE8D4-4300-4529-A339-2834AE9A9F8F}" destId="{D45EA984-7873-4F20-91A4-DB618442E720}" srcOrd="2" destOrd="0" parTransId="{3F8BAE81-E90D-4FEB-9AB5-90D7ACC3538E}" sibTransId="{94550DC6-3904-47A4-98A5-DF4D2DBDFD6A}"/>
    <dgm:cxn modelId="{DB79D213-3186-43C8-BBD5-530341D2BAE8}" srcId="{F7A9CA28-44F3-4685-B5B5-B65E52CACBF8}" destId="{4DADE8D4-4300-4529-A339-2834AE9A9F8F}" srcOrd="0" destOrd="0" parTransId="{454AD291-883E-4E44-93CE-15417FCDB015}" sibTransId="{07351200-B820-48DE-9F17-C4E92AA857D9}"/>
    <dgm:cxn modelId="{B6E514A0-56C0-4F3E-86BD-F6B822F6DA7B}" srcId="{4DADE8D4-4300-4529-A339-2834AE9A9F8F}" destId="{5AFBE663-2DC7-4D31-B7B9-1D8DB4F708E7}" srcOrd="3" destOrd="0" parTransId="{7C5983BB-B0EA-41FC-BA24-346FF818E5DA}" sibTransId="{35872C8A-D589-433A-9A0D-229207F62D7C}"/>
    <dgm:cxn modelId="{16113101-3790-4664-8A71-A363CA7BB8B9}" type="presOf" srcId="{5AFBE663-2DC7-4D31-B7B9-1D8DB4F708E7}" destId="{D5031FC6-DFA5-4A2A-A4F1-C8D227B88B1E}" srcOrd="0" destOrd="3" presId="urn:microsoft.com/office/officeart/2005/8/layout/vList2"/>
    <dgm:cxn modelId="{4EAEAD45-D266-473E-8EFB-117B446E34FF}" srcId="{4DADE8D4-4300-4529-A339-2834AE9A9F8F}" destId="{134A41E0-9537-4125-AE37-E2093DD4156C}" srcOrd="0" destOrd="0" parTransId="{09C0C619-5F24-44E7-8745-7841F0C2EBCF}" sibTransId="{0EBCD068-0FDD-4F9F-8068-E0466E44D46C}"/>
    <dgm:cxn modelId="{95DF9C96-44F5-46CA-A8EE-8343E255B29D}" type="presOf" srcId="{ADE4B5D1-37DC-42B2-99DC-346901B54AEC}" destId="{D5031FC6-DFA5-4A2A-A4F1-C8D227B88B1E}" srcOrd="0" destOrd="6" presId="urn:microsoft.com/office/officeart/2005/8/layout/vList2"/>
    <dgm:cxn modelId="{7B7C3BE7-1331-4BF7-AC18-10BAC9DA9C05}" srcId="{4DADE8D4-4300-4529-A339-2834AE9A9F8F}" destId="{6FF138F9-2F8A-4D00-BE13-8A761CCE4BA4}" srcOrd="4" destOrd="0" parTransId="{D53764B8-B8A3-4CC9-92F5-67A2BEE5F917}" sibTransId="{F74C0F5B-7C69-457A-90A5-31A7E29231EE}"/>
    <dgm:cxn modelId="{2B6F6A5D-E37A-4CED-95F9-4BC5FA49D537}" srcId="{4DADE8D4-4300-4529-A339-2834AE9A9F8F}" destId="{ADE4B5D1-37DC-42B2-99DC-346901B54AEC}" srcOrd="6" destOrd="0" parTransId="{11C3F05C-EDB2-4C48-9513-ED4A0268F889}" sibTransId="{C9212F62-7795-4A26-BF72-8AA392A116B5}"/>
    <dgm:cxn modelId="{4D1534BB-9C1F-46D5-9B05-2429425B3052}" srcId="{4DADE8D4-4300-4529-A339-2834AE9A9F8F}" destId="{9ECF7B7B-0FFD-4DF3-8E85-A56B222CCF44}" srcOrd="1" destOrd="0" parTransId="{E7339EFE-E1D7-466A-81EC-82D52AEFCC8E}" sibTransId="{74328859-E438-4381-8C37-19B3E919F6BA}"/>
    <dgm:cxn modelId="{5B83FD5B-E287-4F3D-8E4E-725530B88C14}" type="presOf" srcId="{134A41E0-9537-4125-AE37-E2093DD4156C}" destId="{D5031FC6-DFA5-4A2A-A4F1-C8D227B88B1E}" srcOrd="0" destOrd="0" presId="urn:microsoft.com/office/officeart/2005/8/layout/vList2"/>
    <dgm:cxn modelId="{9CDD8D72-AB8E-4A66-BB1C-0217D6A95B39}" type="presOf" srcId="{4DADE8D4-4300-4529-A339-2834AE9A9F8F}" destId="{A8F13F4C-26F3-4490-ACCF-B54D82DBF78B}" srcOrd="0" destOrd="0" presId="urn:microsoft.com/office/officeart/2005/8/layout/vList2"/>
    <dgm:cxn modelId="{F67ADE12-CF6A-48CE-ADF7-709BF49A6500}" srcId="{4DADE8D4-4300-4529-A339-2834AE9A9F8F}" destId="{44328CA1-41E9-4588-8F14-895913560FC8}" srcOrd="5" destOrd="0" parTransId="{690F7179-11C1-4673-AB6B-4077FB1A634C}" sibTransId="{47C30D23-698B-4A37-9269-B842CEF89949}"/>
    <dgm:cxn modelId="{6FAF76C3-090A-4DBC-A404-14FA5FC593E2}" type="presOf" srcId="{9ECF7B7B-0FFD-4DF3-8E85-A56B222CCF44}" destId="{D5031FC6-DFA5-4A2A-A4F1-C8D227B88B1E}" srcOrd="0" destOrd="1" presId="urn:microsoft.com/office/officeart/2005/8/layout/vList2"/>
    <dgm:cxn modelId="{D39490D7-1F13-4607-ACC9-9B6C2A479AA2}" type="presOf" srcId="{6FF138F9-2F8A-4D00-BE13-8A761CCE4BA4}" destId="{D5031FC6-DFA5-4A2A-A4F1-C8D227B88B1E}" srcOrd="0" destOrd="4" presId="urn:microsoft.com/office/officeart/2005/8/layout/vList2"/>
    <dgm:cxn modelId="{24E7840B-C33D-4EDD-B3D2-C0F85877F98D}" type="presOf" srcId="{F7A9CA28-44F3-4685-B5B5-B65E52CACBF8}" destId="{1A35BCBB-2D46-40C3-802B-EE5E69DE7F8C}" srcOrd="0" destOrd="0" presId="urn:microsoft.com/office/officeart/2005/8/layout/vList2"/>
    <dgm:cxn modelId="{FFA3C08E-04A6-41F0-B11F-4F88E83512A8}" type="presParOf" srcId="{1A35BCBB-2D46-40C3-802B-EE5E69DE7F8C}" destId="{A8F13F4C-26F3-4490-ACCF-B54D82DBF78B}" srcOrd="0" destOrd="0" presId="urn:microsoft.com/office/officeart/2005/8/layout/vList2"/>
    <dgm:cxn modelId="{ED04782E-6A4D-4F8C-BBB9-7C632B9C0B04}" type="presParOf" srcId="{1A35BCBB-2D46-40C3-802B-EE5E69DE7F8C}" destId="{D5031FC6-DFA5-4A2A-A4F1-C8D227B88B1E}"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C95FE53F-B868-430C-B97B-9644527554C7}"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ru-RU"/>
        </a:p>
      </dgm:t>
    </dgm:pt>
    <dgm:pt modelId="{56F1C1F1-A30A-411F-BEDB-CA6B78805717}">
      <dgm:prSet phldrT="[Текст]" custT="1"/>
      <dgm:spPr/>
      <dgm:t>
        <a:bodyPr/>
        <a:lstStyle/>
        <a:p>
          <a:pPr algn="just"/>
          <a:r>
            <a:rPr lang="ru-RU" sz="2300" dirty="0" smtClean="0">
              <a:solidFill>
                <a:schemeClr val="tx1"/>
              </a:solidFill>
              <a:latin typeface="Times New Roman" pitchFamily="18" charset="0"/>
              <a:cs typeface="Times New Roman" pitchFamily="18" charset="0"/>
            </a:rPr>
            <a:t>Обработка персональных данных должна быть соразмерна заявленным целям их обработки и обеспечивать на всех этапах такой обработки справедливое соотношение интересов всех заинтересованных лиц.</a:t>
          </a:r>
          <a:endParaRPr lang="ru-RU" sz="2300" dirty="0">
            <a:solidFill>
              <a:schemeClr val="tx1"/>
            </a:solidFill>
            <a:latin typeface="Times New Roman" pitchFamily="18" charset="0"/>
            <a:cs typeface="Times New Roman" pitchFamily="18" charset="0"/>
          </a:endParaRPr>
        </a:p>
      </dgm:t>
    </dgm:pt>
    <dgm:pt modelId="{7B131F22-7A77-4420-AF6D-2CB2080FA749}" type="parTrans" cxnId="{7E94F184-13E5-49C1-8849-6EBDEAD8E553}">
      <dgm:prSet/>
      <dgm:spPr/>
      <dgm:t>
        <a:bodyPr/>
        <a:lstStyle/>
        <a:p>
          <a:endParaRPr lang="ru-RU"/>
        </a:p>
      </dgm:t>
    </dgm:pt>
    <dgm:pt modelId="{9F7255FC-69D9-44FC-B78B-148283353F9B}" type="sibTrans" cxnId="{7E94F184-13E5-49C1-8849-6EBDEAD8E553}">
      <dgm:prSet/>
      <dgm:spPr/>
      <dgm:t>
        <a:bodyPr/>
        <a:lstStyle/>
        <a:p>
          <a:endParaRPr lang="ru-RU"/>
        </a:p>
      </dgm:t>
    </dgm:pt>
    <dgm:pt modelId="{52F7721B-5E27-46C6-9BA8-3CE2B344A6F4}">
      <dgm:prSet phldrT="[Текст]" custT="1"/>
      <dgm:spPr/>
      <dgm:t>
        <a:bodyPr/>
        <a:lstStyle/>
        <a:p>
          <a:pPr algn="just">
            <a:lnSpc>
              <a:spcPct val="100000"/>
            </a:lnSpc>
          </a:pPr>
          <a:r>
            <a:rPr lang="ru-RU" sz="2300" b="1" dirty="0" smtClean="0">
              <a:solidFill>
                <a:schemeClr val="accent3"/>
              </a:solidFill>
              <a:latin typeface="Times New Roman" pitchFamily="18" charset="0"/>
              <a:cs typeface="Times New Roman" pitchFamily="18" charset="0"/>
            </a:rPr>
            <a:t>Содержание и объем </a:t>
          </a:r>
          <a:r>
            <a:rPr lang="ru-RU" sz="2300" dirty="0" smtClean="0">
              <a:solidFill>
                <a:schemeClr val="accent3"/>
              </a:solidFill>
              <a:latin typeface="Times New Roman" pitchFamily="18" charset="0"/>
              <a:cs typeface="Times New Roman" pitchFamily="18" charset="0"/>
            </a:rPr>
            <a:t>обрабатываемых персональных данных </a:t>
          </a:r>
          <a:r>
            <a:rPr lang="ru-RU" sz="2300" b="1" dirty="0" smtClean="0">
              <a:solidFill>
                <a:schemeClr val="accent3"/>
              </a:solidFill>
              <a:latin typeface="Times New Roman" pitchFamily="18" charset="0"/>
              <a:cs typeface="Times New Roman" pitchFamily="18" charset="0"/>
            </a:rPr>
            <a:t>должны соответствовать заявленным целям </a:t>
          </a:r>
          <a:r>
            <a:rPr lang="ru-RU" sz="2300" dirty="0" smtClean="0">
              <a:solidFill>
                <a:schemeClr val="accent3"/>
              </a:solidFill>
              <a:latin typeface="Times New Roman" pitchFamily="18" charset="0"/>
              <a:cs typeface="Times New Roman" pitchFamily="18" charset="0"/>
            </a:rPr>
            <a:t>их обработки. Обрабатываемые персональные данные не должны быть избыточными по отношению к заявленным целям их обработки.</a:t>
          </a:r>
          <a:endParaRPr lang="ru-RU" sz="2300" dirty="0">
            <a:solidFill>
              <a:schemeClr val="accent3"/>
            </a:solidFill>
          </a:endParaRPr>
        </a:p>
      </dgm:t>
    </dgm:pt>
    <dgm:pt modelId="{C347802B-C5D3-415E-B66A-2FB0EA1FECE4}" type="parTrans" cxnId="{A7D9761F-8B44-455F-A9DF-D2380EAA88AE}">
      <dgm:prSet/>
      <dgm:spPr/>
      <dgm:t>
        <a:bodyPr/>
        <a:lstStyle/>
        <a:p>
          <a:endParaRPr lang="ru-RU"/>
        </a:p>
      </dgm:t>
    </dgm:pt>
    <dgm:pt modelId="{5B7FF6F1-86AD-4687-B343-CBC3B3FCDC9E}" type="sibTrans" cxnId="{A7D9761F-8B44-455F-A9DF-D2380EAA88AE}">
      <dgm:prSet/>
      <dgm:spPr/>
      <dgm:t>
        <a:bodyPr/>
        <a:lstStyle/>
        <a:p>
          <a:endParaRPr lang="ru-RU"/>
        </a:p>
      </dgm:t>
    </dgm:pt>
    <dgm:pt modelId="{076801AD-5808-4F31-83E7-CCD1121C1A0A}">
      <dgm:prSet custT="1"/>
      <dgm:spPr/>
      <dgm:t>
        <a:bodyPr/>
        <a:lstStyle/>
        <a:p>
          <a:r>
            <a:rPr lang="ru-RU" sz="2300" dirty="0" smtClean="0">
              <a:solidFill>
                <a:schemeClr val="accent3"/>
              </a:solidFill>
              <a:latin typeface="Times New Roman" pitchFamily="18" charset="0"/>
              <a:cs typeface="Times New Roman" pitchFamily="18" charset="0"/>
            </a:rPr>
            <a:t>Обработка персональных данных должна </a:t>
          </a:r>
          <a:r>
            <a:rPr lang="ru-RU" sz="2300" b="1" i="0" dirty="0" smtClean="0">
              <a:solidFill>
                <a:schemeClr val="accent3"/>
              </a:solidFill>
              <a:latin typeface="Times New Roman" pitchFamily="18" charset="0"/>
              <a:cs typeface="Times New Roman" pitchFamily="18" charset="0"/>
            </a:rPr>
            <a:t>ограничиваться достижением конкретных, заранее заявленных законных целей. </a:t>
          </a:r>
          <a:r>
            <a:rPr lang="ru-RU" sz="2300" dirty="0" smtClean="0">
              <a:solidFill>
                <a:schemeClr val="accent3"/>
              </a:solidFill>
              <a:latin typeface="Times New Roman" pitchFamily="18" charset="0"/>
              <a:cs typeface="Times New Roman" pitchFamily="18" charset="0"/>
            </a:rPr>
            <a:t>Не допускается обработка персональных данных, не совместимая с первоначально заявленными целями их обработки.</a:t>
          </a:r>
          <a:endParaRPr lang="ru-RU" sz="2300" dirty="0">
            <a:solidFill>
              <a:schemeClr val="accent3"/>
            </a:solidFill>
          </a:endParaRPr>
        </a:p>
      </dgm:t>
    </dgm:pt>
    <dgm:pt modelId="{EE70BE6F-10BB-4822-8621-650ED528C46C}" type="parTrans" cxnId="{9D8D416A-73FF-4711-BB5E-4593F413C245}">
      <dgm:prSet/>
      <dgm:spPr/>
      <dgm:t>
        <a:bodyPr/>
        <a:lstStyle/>
        <a:p>
          <a:endParaRPr lang="ru-RU"/>
        </a:p>
      </dgm:t>
    </dgm:pt>
    <dgm:pt modelId="{F9D84B4A-BF61-4EEC-A669-91D9FA070D5C}" type="sibTrans" cxnId="{9D8D416A-73FF-4711-BB5E-4593F413C245}">
      <dgm:prSet/>
      <dgm:spPr/>
      <dgm:t>
        <a:bodyPr/>
        <a:lstStyle/>
        <a:p>
          <a:endParaRPr lang="ru-RU"/>
        </a:p>
      </dgm:t>
    </dgm:pt>
    <dgm:pt modelId="{64305D13-20A7-4B73-A27A-989A7AC67D4B}" type="pres">
      <dgm:prSet presAssocID="{C95FE53F-B868-430C-B97B-9644527554C7}" presName="linear" presStyleCnt="0">
        <dgm:presLayoutVars>
          <dgm:animLvl val="lvl"/>
          <dgm:resizeHandles val="exact"/>
        </dgm:presLayoutVars>
      </dgm:prSet>
      <dgm:spPr/>
      <dgm:t>
        <a:bodyPr/>
        <a:lstStyle/>
        <a:p>
          <a:endParaRPr lang="ru-RU"/>
        </a:p>
      </dgm:t>
    </dgm:pt>
    <dgm:pt modelId="{4A9ACEE0-C943-4BC7-A9D0-1CAF0961900C}" type="pres">
      <dgm:prSet presAssocID="{56F1C1F1-A30A-411F-BEDB-CA6B78805717}" presName="parentText" presStyleLbl="node1" presStyleIdx="0" presStyleCnt="3" custScaleY="86824">
        <dgm:presLayoutVars>
          <dgm:chMax val="0"/>
          <dgm:bulletEnabled val="1"/>
        </dgm:presLayoutVars>
      </dgm:prSet>
      <dgm:spPr/>
      <dgm:t>
        <a:bodyPr/>
        <a:lstStyle/>
        <a:p>
          <a:endParaRPr lang="ru-RU"/>
        </a:p>
      </dgm:t>
    </dgm:pt>
    <dgm:pt modelId="{91FE5A22-6313-4A35-9A22-A0D6519DBC76}" type="pres">
      <dgm:prSet presAssocID="{9F7255FC-69D9-44FC-B78B-148283353F9B}" presName="spacer" presStyleCnt="0"/>
      <dgm:spPr/>
    </dgm:pt>
    <dgm:pt modelId="{0236AC53-F8E6-466E-9434-55C028894D54}" type="pres">
      <dgm:prSet presAssocID="{076801AD-5808-4F31-83E7-CCD1121C1A0A}" presName="parentText" presStyleLbl="node1" presStyleIdx="1" presStyleCnt="3">
        <dgm:presLayoutVars>
          <dgm:chMax val="0"/>
          <dgm:bulletEnabled val="1"/>
        </dgm:presLayoutVars>
      </dgm:prSet>
      <dgm:spPr/>
      <dgm:t>
        <a:bodyPr/>
        <a:lstStyle/>
        <a:p>
          <a:endParaRPr lang="ru-RU"/>
        </a:p>
      </dgm:t>
    </dgm:pt>
    <dgm:pt modelId="{7A8DB137-752A-4B8C-8BBD-726D8634313C}" type="pres">
      <dgm:prSet presAssocID="{F9D84B4A-BF61-4EEC-A669-91D9FA070D5C}" presName="spacer" presStyleCnt="0"/>
      <dgm:spPr/>
    </dgm:pt>
    <dgm:pt modelId="{7368F660-7370-4EBA-8EE3-46185E271E9D}" type="pres">
      <dgm:prSet presAssocID="{52F7721B-5E27-46C6-9BA8-3CE2B344A6F4}" presName="parentText" presStyleLbl="node1" presStyleIdx="2" presStyleCnt="3">
        <dgm:presLayoutVars>
          <dgm:chMax val="0"/>
          <dgm:bulletEnabled val="1"/>
        </dgm:presLayoutVars>
      </dgm:prSet>
      <dgm:spPr/>
      <dgm:t>
        <a:bodyPr/>
        <a:lstStyle/>
        <a:p>
          <a:endParaRPr lang="ru-RU"/>
        </a:p>
      </dgm:t>
    </dgm:pt>
  </dgm:ptLst>
  <dgm:cxnLst>
    <dgm:cxn modelId="{AA8066B1-264D-4B04-AA59-F9FCB525D262}" type="presOf" srcId="{56F1C1F1-A30A-411F-BEDB-CA6B78805717}" destId="{4A9ACEE0-C943-4BC7-A9D0-1CAF0961900C}" srcOrd="0" destOrd="0" presId="urn:microsoft.com/office/officeart/2005/8/layout/vList2"/>
    <dgm:cxn modelId="{C2C1341F-F078-4CBE-B4C0-68FFEEF7A6DD}" type="presOf" srcId="{52F7721B-5E27-46C6-9BA8-3CE2B344A6F4}" destId="{7368F660-7370-4EBA-8EE3-46185E271E9D}" srcOrd="0" destOrd="0" presId="urn:microsoft.com/office/officeart/2005/8/layout/vList2"/>
    <dgm:cxn modelId="{9D8D416A-73FF-4711-BB5E-4593F413C245}" srcId="{C95FE53F-B868-430C-B97B-9644527554C7}" destId="{076801AD-5808-4F31-83E7-CCD1121C1A0A}" srcOrd="1" destOrd="0" parTransId="{EE70BE6F-10BB-4822-8621-650ED528C46C}" sibTransId="{F9D84B4A-BF61-4EEC-A669-91D9FA070D5C}"/>
    <dgm:cxn modelId="{7E94F184-13E5-49C1-8849-6EBDEAD8E553}" srcId="{C95FE53F-B868-430C-B97B-9644527554C7}" destId="{56F1C1F1-A30A-411F-BEDB-CA6B78805717}" srcOrd="0" destOrd="0" parTransId="{7B131F22-7A77-4420-AF6D-2CB2080FA749}" sibTransId="{9F7255FC-69D9-44FC-B78B-148283353F9B}"/>
    <dgm:cxn modelId="{5EB1ACAB-3ADB-4050-AB85-8290DD9FE89A}" type="presOf" srcId="{C95FE53F-B868-430C-B97B-9644527554C7}" destId="{64305D13-20A7-4B73-A27A-989A7AC67D4B}" srcOrd="0" destOrd="0" presId="urn:microsoft.com/office/officeart/2005/8/layout/vList2"/>
    <dgm:cxn modelId="{ADF19563-CB5C-4C95-85CF-B6B8679064D5}" type="presOf" srcId="{076801AD-5808-4F31-83E7-CCD1121C1A0A}" destId="{0236AC53-F8E6-466E-9434-55C028894D54}" srcOrd="0" destOrd="0" presId="urn:microsoft.com/office/officeart/2005/8/layout/vList2"/>
    <dgm:cxn modelId="{A7D9761F-8B44-455F-A9DF-D2380EAA88AE}" srcId="{C95FE53F-B868-430C-B97B-9644527554C7}" destId="{52F7721B-5E27-46C6-9BA8-3CE2B344A6F4}" srcOrd="2" destOrd="0" parTransId="{C347802B-C5D3-415E-B66A-2FB0EA1FECE4}" sibTransId="{5B7FF6F1-86AD-4687-B343-CBC3B3FCDC9E}"/>
    <dgm:cxn modelId="{32C85C56-0A8B-4616-B7B8-F240C5E900E8}" type="presParOf" srcId="{64305D13-20A7-4B73-A27A-989A7AC67D4B}" destId="{4A9ACEE0-C943-4BC7-A9D0-1CAF0961900C}" srcOrd="0" destOrd="0" presId="urn:microsoft.com/office/officeart/2005/8/layout/vList2"/>
    <dgm:cxn modelId="{0A42FB49-C62E-4412-A93F-8B5A77C79C4B}" type="presParOf" srcId="{64305D13-20A7-4B73-A27A-989A7AC67D4B}" destId="{91FE5A22-6313-4A35-9A22-A0D6519DBC76}" srcOrd="1" destOrd="0" presId="urn:microsoft.com/office/officeart/2005/8/layout/vList2"/>
    <dgm:cxn modelId="{7F10DA48-8395-4478-B3D5-2D436F132049}" type="presParOf" srcId="{64305D13-20A7-4B73-A27A-989A7AC67D4B}" destId="{0236AC53-F8E6-466E-9434-55C028894D54}" srcOrd="2" destOrd="0" presId="urn:microsoft.com/office/officeart/2005/8/layout/vList2"/>
    <dgm:cxn modelId="{87CF6F9E-CFED-4954-9CF2-084F06B44A95}" type="presParOf" srcId="{64305D13-20A7-4B73-A27A-989A7AC67D4B}" destId="{7A8DB137-752A-4B8C-8BBD-726D8634313C}" srcOrd="3" destOrd="0" presId="urn:microsoft.com/office/officeart/2005/8/layout/vList2"/>
    <dgm:cxn modelId="{867D36E2-B7A6-4C8C-94D7-61165B8625FB}" type="presParOf" srcId="{64305D13-20A7-4B73-A27A-989A7AC67D4B}" destId="{7368F660-7370-4EBA-8EE3-46185E271E9D}"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7A9CA28-44F3-4685-B5B5-B65E52CACBF8}" type="doc">
      <dgm:prSet loTypeId="urn:microsoft.com/office/officeart/2005/8/layout/vList2" loCatId="list" qsTypeId="urn:microsoft.com/office/officeart/2005/8/quickstyle/simple2" qsCatId="simple" csTypeId="urn:microsoft.com/office/officeart/2005/8/colors/accent2_1" csCatId="accent2" phldr="1"/>
      <dgm:spPr/>
      <dgm:t>
        <a:bodyPr/>
        <a:lstStyle/>
        <a:p>
          <a:endParaRPr lang="ru-RU"/>
        </a:p>
      </dgm:t>
    </dgm:pt>
    <dgm:pt modelId="{4DADE8D4-4300-4529-A339-2834AE9A9F8F}">
      <dgm:prSet phldrT="[Текст]" custT="1"/>
      <dgm:spPr>
        <a:ln>
          <a:solidFill>
            <a:srgbClr val="063FBE"/>
          </a:solidFill>
        </a:ln>
      </dgm:spPr>
      <dgm:t>
        <a:bodyPr/>
        <a:lstStyle/>
        <a:p>
          <a:pPr algn="just"/>
          <a:r>
            <a:rPr lang="ru-RU" sz="2800" dirty="0" smtClean="0">
              <a:solidFill>
                <a:schemeClr val="tx1"/>
              </a:solidFill>
              <a:effectLst/>
              <a:latin typeface="Times New Roman" pitchFamily="18" charset="0"/>
              <a:ea typeface="Calibri"/>
              <a:cs typeface="Times New Roman" pitchFamily="18" charset="0"/>
            </a:rPr>
            <a:t>Обработка персональных данных должна носить </a:t>
          </a:r>
          <a:r>
            <a:rPr lang="ru-RU" sz="2800" b="1" i="0" dirty="0" smtClean="0">
              <a:solidFill>
                <a:schemeClr val="tx1"/>
              </a:solidFill>
              <a:effectLst/>
              <a:latin typeface="Times New Roman" pitchFamily="18" charset="0"/>
              <a:ea typeface="Calibri"/>
              <a:cs typeface="Times New Roman" pitchFamily="18" charset="0"/>
            </a:rPr>
            <a:t>прозрачный характер. </a:t>
          </a:r>
          <a:endParaRPr lang="ru-RU" sz="2800" b="1" i="0" dirty="0">
            <a:solidFill>
              <a:schemeClr val="tx1"/>
            </a:solidFill>
            <a:latin typeface="Times New Roman" pitchFamily="18" charset="0"/>
            <a:cs typeface="Times New Roman" pitchFamily="18" charset="0"/>
          </a:endParaRPr>
        </a:p>
      </dgm:t>
    </dgm:pt>
    <dgm:pt modelId="{454AD291-883E-4E44-93CE-15417FCDB015}" type="parTrans" cxnId="{DB79D213-3186-43C8-BBD5-530341D2BAE8}">
      <dgm:prSet/>
      <dgm:spPr/>
      <dgm:t>
        <a:bodyPr/>
        <a:lstStyle/>
        <a:p>
          <a:endParaRPr lang="ru-RU"/>
        </a:p>
      </dgm:t>
    </dgm:pt>
    <dgm:pt modelId="{07351200-B820-48DE-9F17-C4E92AA857D9}" type="sibTrans" cxnId="{DB79D213-3186-43C8-BBD5-530341D2BAE8}">
      <dgm:prSet/>
      <dgm:spPr/>
      <dgm:t>
        <a:bodyPr/>
        <a:lstStyle/>
        <a:p>
          <a:endParaRPr lang="ru-RU"/>
        </a:p>
      </dgm:t>
    </dgm:pt>
    <dgm:pt modelId="{1A35BCBB-2D46-40C3-802B-EE5E69DE7F8C}" type="pres">
      <dgm:prSet presAssocID="{F7A9CA28-44F3-4685-B5B5-B65E52CACBF8}" presName="linear" presStyleCnt="0">
        <dgm:presLayoutVars>
          <dgm:animLvl val="lvl"/>
          <dgm:resizeHandles val="exact"/>
        </dgm:presLayoutVars>
      </dgm:prSet>
      <dgm:spPr/>
      <dgm:t>
        <a:bodyPr/>
        <a:lstStyle/>
        <a:p>
          <a:endParaRPr lang="ru-RU"/>
        </a:p>
      </dgm:t>
    </dgm:pt>
    <dgm:pt modelId="{A8F13F4C-26F3-4490-ACCF-B54D82DBF78B}" type="pres">
      <dgm:prSet presAssocID="{4DADE8D4-4300-4529-A339-2834AE9A9F8F}" presName="parentText" presStyleLbl="node1" presStyleIdx="0" presStyleCnt="1" custScaleX="98291" custScaleY="86743" custLinFactNeighborX="-14" custLinFactNeighborY="10824">
        <dgm:presLayoutVars>
          <dgm:chMax val="0"/>
          <dgm:bulletEnabled val="1"/>
        </dgm:presLayoutVars>
      </dgm:prSet>
      <dgm:spPr/>
      <dgm:t>
        <a:bodyPr/>
        <a:lstStyle/>
        <a:p>
          <a:endParaRPr lang="ru-RU"/>
        </a:p>
      </dgm:t>
    </dgm:pt>
  </dgm:ptLst>
  <dgm:cxnLst>
    <dgm:cxn modelId="{2C8C8B1A-3DB0-4F06-A9EE-4AF58E60B1A8}" type="presOf" srcId="{F7A9CA28-44F3-4685-B5B5-B65E52CACBF8}" destId="{1A35BCBB-2D46-40C3-802B-EE5E69DE7F8C}" srcOrd="0" destOrd="0" presId="urn:microsoft.com/office/officeart/2005/8/layout/vList2"/>
    <dgm:cxn modelId="{350D1246-9914-4448-9799-9155948C5E48}" type="presOf" srcId="{4DADE8D4-4300-4529-A339-2834AE9A9F8F}" destId="{A8F13F4C-26F3-4490-ACCF-B54D82DBF78B}" srcOrd="0" destOrd="0" presId="urn:microsoft.com/office/officeart/2005/8/layout/vList2"/>
    <dgm:cxn modelId="{DB79D213-3186-43C8-BBD5-530341D2BAE8}" srcId="{F7A9CA28-44F3-4685-B5B5-B65E52CACBF8}" destId="{4DADE8D4-4300-4529-A339-2834AE9A9F8F}" srcOrd="0" destOrd="0" parTransId="{454AD291-883E-4E44-93CE-15417FCDB015}" sibTransId="{07351200-B820-48DE-9F17-C4E92AA857D9}"/>
    <dgm:cxn modelId="{5859C176-D51E-40E3-93FF-ABE833BEDCE0}" type="presParOf" srcId="{1A35BCBB-2D46-40C3-802B-EE5E69DE7F8C}" destId="{A8F13F4C-26F3-4490-ACCF-B54D82DBF78B}"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F13F4C-26F3-4490-ACCF-B54D82DBF78B}">
      <dsp:nvSpPr>
        <dsp:cNvPr id="0" name=""/>
        <dsp:cNvSpPr/>
      </dsp:nvSpPr>
      <dsp:spPr>
        <a:xfrm>
          <a:off x="0" y="246038"/>
          <a:ext cx="8424936" cy="1256431"/>
        </a:xfrm>
        <a:prstGeom prst="roundRect">
          <a:avLst/>
        </a:prstGeom>
        <a:solidFill>
          <a:schemeClr val="lt1">
            <a:hueOff val="0"/>
            <a:satOff val="0"/>
            <a:lumOff val="0"/>
            <a:alphaOff val="0"/>
          </a:schemeClr>
        </a:solidFill>
        <a:ln w="38100" cap="flat" cmpd="sng" algn="ctr">
          <a:solidFill>
            <a:srgbClr val="063FBE"/>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ru-RU" sz="2100" b="0" kern="1200" dirty="0" smtClean="0">
              <a:latin typeface="Times New Roman" pitchFamily="18" charset="0"/>
              <a:cs typeface="Times New Roman" pitchFamily="18" charset="0"/>
            </a:rPr>
            <a:t>С целью урегулирования отношений, связанных с защитой персональных данных при их обработке, и на основании </a:t>
          </a:r>
          <a:br>
            <a:rPr lang="ru-RU" sz="2100" b="0" kern="1200" dirty="0" smtClean="0">
              <a:latin typeface="Times New Roman" pitchFamily="18" charset="0"/>
              <a:cs typeface="Times New Roman" pitchFamily="18" charset="0"/>
            </a:rPr>
          </a:br>
          <a:r>
            <a:rPr lang="ru-RU" sz="2100" b="0" kern="1200" dirty="0" smtClean="0">
              <a:latin typeface="Times New Roman" pitchFamily="18" charset="0"/>
              <a:cs typeface="Times New Roman" pitchFamily="18" charset="0"/>
            </a:rPr>
            <a:t>Закона «О защите персональных данных» </a:t>
          </a:r>
          <a:r>
            <a:rPr lang="ru-RU" sz="2100" b="0" u="sng" kern="1200" dirty="0" smtClean="0">
              <a:latin typeface="Times New Roman" pitchFamily="18" charset="0"/>
              <a:cs typeface="Times New Roman" pitchFamily="18" charset="0"/>
            </a:rPr>
            <a:t>в университете действуют</a:t>
          </a:r>
          <a:r>
            <a:rPr lang="ru-RU" sz="2100" b="0" kern="1200" dirty="0" smtClean="0">
              <a:latin typeface="Times New Roman" pitchFamily="18" charset="0"/>
              <a:cs typeface="Times New Roman" pitchFamily="18" charset="0"/>
            </a:rPr>
            <a:t>  </a:t>
          </a:r>
          <a:endParaRPr lang="ru-RU" sz="2100" b="0" kern="1200" dirty="0">
            <a:latin typeface="Times New Roman" pitchFamily="18" charset="0"/>
            <a:cs typeface="Times New Roman" pitchFamily="18" charset="0"/>
          </a:endParaRPr>
        </a:p>
      </dsp:txBody>
      <dsp:txXfrm>
        <a:off x="61334" y="307372"/>
        <a:ext cx="8302268" cy="1133763"/>
      </dsp:txXfrm>
    </dsp:sp>
    <dsp:sp modelId="{D5031FC6-DFA5-4A2A-A4F1-C8D227B88B1E}">
      <dsp:nvSpPr>
        <dsp:cNvPr id="0" name=""/>
        <dsp:cNvSpPr/>
      </dsp:nvSpPr>
      <dsp:spPr>
        <a:xfrm>
          <a:off x="0" y="1728197"/>
          <a:ext cx="8424936" cy="38681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7492" tIns="25400" rIns="142240" bIns="25400" numCol="1" spcCol="1270" anchor="t" anchorCtr="0">
          <a:noAutofit/>
        </a:bodyPr>
        <a:lstStyle/>
        <a:p>
          <a:pPr marL="0" lvl="1" indent="0" algn="just" defTabSz="1244600">
            <a:lnSpc>
              <a:spcPct val="90000"/>
            </a:lnSpc>
            <a:spcBef>
              <a:spcPct val="0"/>
            </a:spcBef>
            <a:spcAft>
              <a:spcPct val="20000"/>
            </a:spcAft>
            <a:buChar char="••"/>
          </a:pPr>
          <a:r>
            <a:rPr lang="ru-RU" sz="2000" i="0" kern="1200" dirty="0" smtClean="0">
              <a:latin typeface="Times New Roman" pitchFamily="18" charset="0"/>
              <a:cs typeface="Times New Roman" pitchFamily="18" charset="0"/>
            </a:rPr>
            <a:t> Политика обработки персональных данных;</a:t>
          </a:r>
          <a:endParaRPr lang="ru-RU" sz="2000" i="0" kern="1200" dirty="0">
            <a:latin typeface="Times New Roman" pitchFamily="18" charset="0"/>
            <a:cs typeface="Times New Roman" pitchFamily="18" charset="0"/>
          </a:endParaRPr>
        </a:p>
        <a:p>
          <a:pPr marL="171450" lvl="1" indent="-228600" algn="l" defTabSz="889000">
            <a:lnSpc>
              <a:spcPct val="90000"/>
            </a:lnSpc>
            <a:spcBef>
              <a:spcPct val="0"/>
            </a:spcBef>
            <a:spcAft>
              <a:spcPct val="20000"/>
            </a:spcAft>
            <a:buChar char="••"/>
          </a:pPr>
          <a:r>
            <a:rPr lang="ru-RU" sz="2000" i="0" kern="1200" dirty="0" smtClean="0">
              <a:latin typeface="Times New Roman" pitchFamily="18" charset="0"/>
              <a:cs typeface="Times New Roman" pitchFamily="18" charset="0"/>
            </a:rPr>
            <a:t>Политика обработки персональных данных в системе контроля и управления доступом;</a:t>
          </a:r>
          <a:endParaRPr lang="ru-RU" sz="2000" i="0" kern="1200" dirty="0">
            <a:latin typeface="Times New Roman" pitchFamily="18" charset="0"/>
            <a:cs typeface="Times New Roman" pitchFamily="18" charset="0"/>
          </a:endParaRPr>
        </a:p>
        <a:p>
          <a:pPr marL="171450" lvl="1" indent="-228600" algn="l" defTabSz="889000">
            <a:lnSpc>
              <a:spcPct val="90000"/>
            </a:lnSpc>
            <a:spcBef>
              <a:spcPct val="0"/>
            </a:spcBef>
            <a:spcAft>
              <a:spcPct val="20000"/>
            </a:spcAft>
            <a:buChar char="••"/>
          </a:pPr>
          <a:r>
            <a:rPr lang="ru-RU" sz="2000" i="0" kern="1200" dirty="0" smtClean="0">
              <a:latin typeface="Times New Roman" pitchFamily="18" charset="0"/>
              <a:cs typeface="Times New Roman" pitchFamily="18" charset="0"/>
            </a:rPr>
            <a:t>Политика видеонаблюдения;</a:t>
          </a:r>
          <a:endParaRPr lang="ru-RU" sz="2000" i="0" kern="1200" dirty="0">
            <a:latin typeface="Times New Roman" pitchFamily="18" charset="0"/>
            <a:cs typeface="Times New Roman" pitchFamily="18" charset="0"/>
          </a:endParaRPr>
        </a:p>
        <a:p>
          <a:pPr marL="171450" lvl="1" indent="-228600" algn="l" defTabSz="889000">
            <a:lnSpc>
              <a:spcPct val="90000"/>
            </a:lnSpc>
            <a:spcBef>
              <a:spcPct val="0"/>
            </a:spcBef>
            <a:spcAft>
              <a:spcPct val="20000"/>
            </a:spcAft>
            <a:buChar char="••"/>
          </a:pPr>
          <a:r>
            <a:rPr lang="ru-RU" sz="2000" i="0" kern="1200" dirty="0" smtClean="0">
              <a:latin typeface="Times New Roman" pitchFamily="18" charset="0"/>
              <a:cs typeface="Times New Roman" pitchFamily="18" charset="0"/>
            </a:rPr>
            <a:t>Положение об обработке и защите персональных данных;</a:t>
          </a:r>
        </a:p>
        <a:p>
          <a:pPr marL="171450" lvl="1" indent="-228600" algn="l" defTabSz="889000">
            <a:lnSpc>
              <a:spcPct val="90000"/>
            </a:lnSpc>
            <a:spcBef>
              <a:spcPct val="0"/>
            </a:spcBef>
            <a:spcAft>
              <a:spcPct val="20000"/>
            </a:spcAft>
            <a:buChar char="••"/>
          </a:pPr>
          <a:r>
            <a:rPr lang="ru-RU" sz="2000" i="0" kern="1200" dirty="0" smtClean="0">
              <a:latin typeface="Times New Roman" pitchFamily="18" charset="0"/>
              <a:cs typeface="Times New Roman" pitchFamily="18" charset="0"/>
            </a:rPr>
            <a:t>Приказ от 14.08.2023 № 1092 «О дополнительных мерах по обеспечению информационной безопасности»;</a:t>
          </a:r>
        </a:p>
        <a:p>
          <a:pPr marL="171450" lvl="1" indent="-228600" algn="l" defTabSz="889000">
            <a:lnSpc>
              <a:spcPct val="90000"/>
            </a:lnSpc>
            <a:spcBef>
              <a:spcPct val="0"/>
            </a:spcBef>
            <a:spcAft>
              <a:spcPct val="20000"/>
            </a:spcAft>
            <a:buChar char="••"/>
          </a:pPr>
          <a:r>
            <a:rPr lang="ru-RU" sz="2000" i="0" kern="1200" dirty="0" smtClean="0">
              <a:latin typeface="Times New Roman" pitchFamily="18" charset="0"/>
              <a:cs typeface="Times New Roman" pitchFamily="18" charset="0"/>
            </a:rPr>
            <a:t>Положение о порядке доступа к персональным данным (приказ от 29.06.2023 № 986);</a:t>
          </a:r>
        </a:p>
        <a:p>
          <a:pPr marL="171450" lvl="1" indent="-228600" algn="l" defTabSz="889000">
            <a:lnSpc>
              <a:spcPct val="90000"/>
            </a:lnSpc>
            <a:spcBef>
              <a:spcPct val="0"/>
            </a:spcBef>
            <a:spcAft>
              <a:spcPct val="20000"/>
            </a:spcAft>
            <a:buChar char="••"/>
          </a:pPr>
          <a:r>
            <a:rPr lang="ru-RU" sz="2000" i="0" kern="1200" dirty="0" smtClean="0">
              <a:latin typeface="Times New Roman" pitchFamily="18" charset="0"/>
              <a:cs typeface="Times New Roman" pitchFamily="18" charset="0"/>
            </a:rPr>
            <a:t>Положение о порядке разработки характеристик работников, обучающихся и иных лиц (приказ от 06.09.2022 № 1177).</a:t>
          </a:r>
        </a:p>
      </dsp:txBody>
      <dsp:txXfrm>
        <a:off x="0" y="1728197"/>
        <a:ext cx="8424936" cy="386811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9ACEE0-C943-4BC7-A9D0-1CAF0961900C}">
      <dsp:nvSpPr>
        <dsp:cNvPr id="0" name=""/>
        <dsp:cNvSpPr/>
      </dsp:nvSpPr>
      <dsp:spPr>
        <a:xfrm>
          <a:off x="0" y="1554"/>
          <a:ext cx="8229600" cy="1679219"/>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just" defTabSz="1022350">
            <a:lnSpc>
              <a:spcPct val="90000"/>
            </a:lnSpc>
            <a:spcBef>
              <a:spcPct val="0"/>
            </a:spcBef>
            <a:spcAft>
              <a:spcPct val="35000"/>
            </a:spcAft>
          </a:pPr>
          <a:r>
            <a:rPr lang="ru-RU" sz="2300" kern="1200" dirty="0" smtClean="0">
              <a:solidFill>
                <a:schemeClr val="tx1"/>
              </a:solidFill>
              <a:latin typeface="Times New Roman" pitchFamily="18" charset="0"/>
              <a:cs typeface="Times New Roman" pitchFamily="18" charset="0"/>
            </a:rPr>
            <a:t>Обработка персональных данных должна быть соразмерна заявленным целям их обработки и обеспечивать на всех этапах такой обработки справедливое соотношение интересов всех заинтересованных лиц.</a:t>
          </a:r>
          <a:endParaRPr lang="ru-RU" sz="2300" kern="1200" dirty="0">
            <a:solidFill>
              <a:schemeClr val="tx1"/>
            </a:solidFill>
            <a:latin typeface="Times New Roman" pitchFamily="18" charset="0"/>
            <a:cs typeface="Times New Roman" pitchFamily="18" charset="0"/>
          </a:endParaRPr>
        </a:p>
      </dsp:txBody>
      <dsp:txXfrm>
        <a:off x="81973" y="83527"/>
        <a:ext cx="8065654" cy="1515273"/>
      </dsp:txXfrm>
    </dsp:sp>
    <dsp:sp modelId="{0236AC53-F8E6-466E-9434-55C028894D54}">
      <dsp:nvSpPr>
        <dsp:cNvPr id="0" name=""/>
        <dsp:cNvSpPr/>
      </dsp:nvSpPr>
      <dsp:spPr>
        <a:xfrm>
          <a:off x="0" y="1694301"/>
          <a:ext cx="8229600" cy="1934049"/>
        </a:xfrm>
        <a:prstGeom prst="roundRect">
          <a:avLst/>
        </a:prstGeom>
        <a:solidFill>
          <a:schemeClr val="accent5">
            <a:hueOff val="1628513"/>
            <a:satOff val="5598"/>
            <a:lumOff val="-2686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ru-RU" sz="2300" kern="1200" dirty="0" smtClean="0">
              <a:solidFill>
                <a:schemeClr val="accent3"/>
              </a:solidFill>
              <a:latin typeface="Times New Roman" pitchFamily="18" charset="0"/>
              <a:cs typeface="Times New Roman" pitchFamily="18" charset="0"/>
            </a:rPr>
            <a:t>Обработка персональных данных должна </a:t>
          </a:r>
          <a:r>
            <a:rPr lang="ru-RU" sz="2300" b="1" i="0" kern="1200" dirty="0" smtClean="0">
              <a:solidFill>
                <a:schemeClr val="accent3"/>
              </a:solidFill>
              <a:latin typeface="Times New Roman" pitchFamily="18" charset="0"/>
              <a:cs typeface="Times New Roman" pitchFamily="18" charset="0"/>
            </a:rPr>
            <a:t>ограничиваться достижением конкретных, заранее заявленных законных целей. </a:t>
          </a:r>
          <a:r>
            <a:rPr lang="ru-RU" sz="2300" kern="1200" dirty="0" smtClean="0">
              <a:solidFill>
                <a:schemeClr val="accent3"/>
              </a:solidFill>
              <a:latin typeface="Times New Roman" pitchFamily="18" charset="0"/>
              <a:cs typeface="Times New Roman" pitchFamily="18" charset="0"/>
            </a:rPr>
            <a:t>Не допускается обработка персональных данных, не совместимая с первоначально заявленными целями их обработки.</a:t>
          </a:r>
          <a:endParaRPr lang="ru-RU" sz="2300" kern="1200" dirty="0">
            <a:solidFill>
              <a:schemeClr val="accent3"/>
            </a:solidFill>
          </a:endParaRPr>
        </a:p>
      </dsp:txBody>
      <dsp:txXfrm>
        <a:off x="94412" y="1788713"/>
        <a:ext cx="8040776" cy="1745225"/>
      </dsp:txXfrm>
    </dsp:sp>
    <dsp:sp modelId="{7368F660-7370-4EBA-8EE3-46185E271E9D}">
      <dsp:nvSpPr>
        <dsp:cNvPr id="0" name=""/>
        <dsp:cNvSpPr/>
      </dsp:nvSpPr>
      <dsp:spPr>
        <a:xfrm>
          <a:off x="0" y="3641879"/>
          <a:ext cx="8229600" cy="1934049"/>
        </a:xfrm>
        <a:prstGeom prst="roundRect">
          <a:avLst/>
        </a:prstGeom>
        <a:solidFill>
          <a:schemeClr val="accent5">
            <a:hueOff val="3257026"/>
            <a:satOff val="11196"/>
            <a:lumOff val="-5372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just" defTabSz="1022350">
            <a:lnSpc>
              <a:spcPct val="100000"/>
            </a:lnSpc>
            <a:spcBef>
              <a:spcPct val="0"/>
            </a:spcBef>
            <a:spcAft>
              <a:spcPct val="35000"/>
            </a:spcAft>
          </a:pPr>
          <a:r>
            <a:rPr lang="ru-RU" sz="2300" b="1" kern="1200" dirty="0" smtClean="0">
              <a:solidFill>
                <a:schemeClr val="accent3"/>
              </a:solidFill>
              <a:latin typeface="Times New Roman" pitchFamily="18" charset="0"/>
              <a:cs typeface="Times New Roman" pitchFamily="18" charset="0"/>
            </a:rPr>
            <a:t>Содержание и объем </a:t>
          </a:r>
          <a:r>
            <a:rPr lang="ru-RU" sz="2300" kern="1200" dirty="0" smtClean="0">
              <a:solidFill>
                <a:schemeClr val="accent3"/>
              </a:solidFill>
              <a:latin typeface="Times New Roman" pitchFamily="18" charset="0"/>
              <a:cs typeface="Times New Roman" pitchFamily="18" charset="0"/>
            </a:rPr>
            <a:t>обрабатываемых персональных данных </a:t>
          </a:r>
          <a:r>
            <a:rPr lang="ru-RU" sz="2300" b="1" kern="1200" dirty="0" smtClean="0">
              <a:solidFill>
                <a:schemeClr val="accent3"/>
              </a:solidFill>
              <a:latin typeface="Times New Roman" pitchFamily="18" charset="0"/>
              <a:cs typeface="Times New Roman" pitchFamily="18" charset="0"/>
            </a:rPr>
            <a:t>должны соответствовать заявленным целям </a:t>
          </a:r>
          <a:r>
            <a:rPr lang="ru-RU" sz="2300" kern="1200" dirty="0" smtClean="0">
              <a:solidFill>
                <a:schemeClr val="accent3"/>
              </a:solidFill>
              <a:latin typeface="Times New Roman" pitchFamily="18" charset="0"/>
              <a:cs typeface="Times New Roman" pitchFamily="18" charset="0"/>
            </a:rPr>
            <a:t>их обработки. Обрабатываемые персональные данные не должны быть избыточными по отношению к заявленным целям их обработки.</a:t>
          </a:r>
          <a:endParaRPr lang="ru-RU" sz="2300" kern="1200" dirty="0">
            <a:solidFill>
              <a:schemeClr val="accent3"/>
            </a:solidFill>
          </a:endParaRPr>
        </a:p>
      </dsp:txBody>
      <dsp:txXfrm>
        <a:off x="94412" y="3736291"/>
        <a:ext cx="8040776" cy="174522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F13F4C-26F3-4490-ACCF-B54D82DBF78B}">
      <dsp:nvSpPr>
        <dsp:cNvPr id="0" name=""/>
        <dsp:cNvSpPr/>
      </dsp:nvSpPr>
      <dsp:spPr>
        <a:xfrm>
          <a:off x="72022" y="432054"/>
          <a:ext cx="8422508" cy="1055488"/>
        </a:xfrm>
        <a:prstGeom prst="roundRect">
          <a:avLst/>
        </a:prstGeom>
        <a:solidFill>
          <a:schemeClr val="lt1">
            <a:hueOff val="0"/>
            <a:satOff val="0"/>
            <a:lumOff val="0"/>
            <a:alphaOff val="0"/>
          </a:schemeClr>
        </a:solidFill>
        <a:ln w="38100" cap="flat" cmpd="sng" algn="ctr">
          <a:solidFill>
            <a:srgbClr val="063FBE"/>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lvl="0" algn="just" defTabSz="1244600">
            <a:lnSpc>
              <a:spcPct val="90000"/>
            </a:lnSpc>
            <a:spcBef>
              <a:spcPct val="0"/>
            </a:spcBef>
            <a:spcAft>
              <a:spcPct val="35000"/>
            </a:spcAft>
          </a:pPr>
          <a:r>
            <a:rPr lang="ru-RU" sz="2800" kern="1200" dirty="0" smtClean="0">
              <a:solidFill>
                <a:schemeClr val="tx1"/>
              </a:solidFill>
              <a:effectLst/>
              <a:latin typeface="Times New Roman" pitchFamily="18" charset="0"/>
              <a:ea typeface="Calibri"/>
              <a:cs typeface="Times New Roman" pitchFamily="18" charset="0"/>
            </a:rPr>
            <a:t>Обработка персональных данных должна носить </a:t>
          </a:r>
          <a:r>
            <a:rPr lang="ru-RU" sz="2800" b="1" i="0" kern="1200" dirty="0" smtClean="0">
              <a:solidFill>
                <a:schemeClr val="tx1"/>
              </a:solidFill>
              <a:effectLst/>
              <a:latin typeface="Times New Roman" pitchFamily="18" charset="0"/>
              <a:ea typeface="Calibri"/>
              <a:cs typeface="Times New Roman" pitchFamily="18" charset="0"/>
            </a:rPr>
            <a:t>прозрачный характер. </a:t>
          </a:r>
          <a:endParaRPr lang="ru-RU" sz="2800" b="1" i="0" kern="1200" dirty="0">
            <a:solidFill>
              <a:schemeClr val="tx1"/>
            </a:solidFill>
            <a:latin typeface="Times New Roman" pitchFamily="18" charset="0"/>
            <a:cs typeface="Times New Roman" pitchFamily="18" charset="0"/>
          </a:endParaRPr>
        </a:p>
      </dsp:txBody>
      <dsp:txXfrm>
        <a:off x="123547" y="483579"/>
        <a:ext cx="8319458" cy="95243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4292600" cy="339249"/>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5611108" y="0"/>
            <a:ext cx="4292600" cy="339249"/>
          </a:xfrm>
          <a:prstGeom prst="rect">
            <a:avLst/>
          </a:prstGeom>
        </p:spPr>
        <p:txBody>
          <a:bodyPr vert="horz" lIns="91440" tIns="45720" rIns="91440" bIns="45720" rtlCol="0"/>
          <a:lstStyle>
            <a:lvl1pPr algn="r">
              <a:defRPr sz="1200"/>
            </a:lvl1pPr>
          </a:lstStyle>
          <a:p>
            <a:fld id="{D841DC7A-E050-49C6-A129-D61AB7957B3B}" type="datetimeFigureOut">
              <a:rPr lang="ru-RU" smtClean="0"/>
              <a:pPr/>
              <a:t>14.02.2024</a:t>
            </a:fld>
            <a:endParaRPr lang="ru-RU"/>
          </a:p>
        </p:txBody>
      </p:sp>
      <p:sp>
        <p:nvSpPr>
          <p:cNvPr id="4" name="Нижний колонтитул 3"/>
          <p:cNvSpPr>
            <a:spLocks noGrp="1"/>
          </p:cNvSpPr>
          <p:nvPr>
            <p:ph type="ftr" sz="quarter" idx="2"/>
          </p:nvPr>
        </p:nvSpPr>
        <p:spPr>
          <a:xfrm>
            <a:off x="0" y="6444549"/>
            <a:ext cx="4292600" cy="339249"/>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5611108" y="6444549"/>
            <a:ext cx="4292600" cy="339249"/>
          </a:xfrm>
          <a:prstGeom prst="rect">
            <a:avLst/>
          </a:prstGeom>
        </p:spPr>
        <p:txBody>
          <a:bodyPr vert="horz" lIns="91440" tIns="45720" rIns="91440" bIns="45720" rtlCol="0" anchor="b"/>
          <a:lstStyle>
            <a:lvl1pPr algn="r">
              <a:defRPr sz="1200"/>
            </a:lvl1pPr>
          </a:lstStyle>
          <a:p>
            <a:fld id="{B5717D9D-7ECD-42AA-B656-B77960B494CD}" type="slidenum">
              <a:rPr lang="ru-RU" smtClean="0"/>
              <a:pPr/>
              <a:t>‹#›</a:t>
            </a:fld>
            <a:endParaRPr lang="ru-RU"/>
          </a:p>
        </p:txBody>
      </p:sp>
    </p:spTree>
    <p:extLst>
      <p:ext uri="{BB962C8B-B14F-4D97-AF65-F5344CB8AC3E}">
        <p14:creationId xmlns:p14="http://schemas.microsoft.com/office/powerpoint/2010/main" val="34301753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4292600" cy="339725"/>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5611813" y="0"/>
            <a:ext cx="4292600" cy="339725"/>
          </a:xfrm>
          <a:prstGeom prst="rect">
            <a:avLst/>
          </a:prstGeom>
        </p:spPr>
        <p:txBody>
          <a:bodyPr vert="horz" lIns="91440" tIns="45720" rIns="91440" bIns="45720" rtlCol="0"/>
          <a:lstStyle>
            <a:lvl1pPr algn="r">
              <a:defRPr sz="1200"/>
            </a:lvl1pPr>
          </a:lstStyle>
          <a:p>
            <a:fld id="{C80A5F46-65BC-43C2-9364-7E4B47D9BC47}" type="datetimeFigureOut">
              <a:rPr lang="ru-RU" smtClean="0"/>
              <a:pPr/>
              <a:t>14.02.2024</a:t>
            </a:fld>
            <a:endParaRPr lang="ru-RU"/>
          </a:p>
        </p:txBody>
      </p:sp>
      <p:sp>
        <p:nvSpPr>
          <p:cNvPr id="4" name="Образ слайда 3"/>
          <p:cNvSpPr>
            <a:spLocks noGrp="1" noRot="1" noChangeAspect="1"/>
          </p:cNvSpPr>
          <p:nvPr>
            <p:ph type="sldImg" idx="2"/>
          </p:nvPr>
        </p:nvSpPr>
        <p:spPr>
          <a:xfrm>
            <a:off x="3257550" y="509588"/>
            <a:ext cx="3390900" cy="2543175"/>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990600" y="3222625"/>
            <a:ext cx="7924800" cy="3052763"/>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6445250"/>
            <a:ext cx="4292600" cy="338138"/>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5611813" y="6445250"/>
            <a:ext cx="4292600" cy="338138"/>
          </a:xfrm>
          <a:prstGeom prst="rect">
            <a:avLst/>
          </a:prstGeom>
        </p:spPr>
        <p:txBody>
          <a:bodyPr vert="horz" lIns="91440" tIns="45720" rIns="91440" bIns="45720" rtlCol="0" anchor="b"/>
          <a:lstStyle>
            <a:lvl1pPr algn="r">
              <a:defRPr sz="1200"/>
            </a:lvl1pPr>
          </a:lstStyle>
          <a:p>
            <a:fld id="{DFEBC9B9-62BC-4970-94DD-423E028BC208}" type="slidenum">
              <a:rPr lang="ru-RU" smtClean="0"/>
              <a:pPr/>
              <a:t>‹#›</a:t>
            </a:fld>
            <a:endParaRPr lang="ru-RU"/>
          </a:p>
        </p:txBody>
      </p:sp>
    </p:spTree>
    <p:extLst>
      <p:ext uri="{BB962C8B-B14F-4D97-AF65-F5344CB8AC3E}">
        <p14:creationId xmlns:p14="http://schemas.microsoft.com/office/powerpoint/2010/main" val="583521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DFEBC9B9-62BC-4970-94DD-423E028BC208}" type="slidenum">
              <a:rPr lang="ru-RU" smtClean="0"/>
              <a:pPr/>
              <a:t>1</a:t>
            </a:fld>
            <a:endParaRPr lang="ru-RU"/>
          </a:p>
        </p:txBody>
      </p:sp>
    </p:spTree>
    <p:extLst>
      <p:ext uri="{BB962C8B-B14F-4D97-AF65-F5344CB8AC3E}">
        <p14:creationId xmlns:p14="http://schemas.microsoft.com/office/powerpoint/2010/main" val="25921709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DFEBC9B9-62BC-4970-94DD-423E028BC208}" type="slidenum">
              <a:rPr lang="ru-RU" smtClean="0"/>
              <a:pPr/>
              <a:t>5</a:t>
            </a:fld>
            <a:endParaRPr lang="ru-RU"/>
          </a:p>
        </p:txBody>
      </p:sp>
    </p:spTree>
    <p:extLst>
      <p:ext uri="{BB962C8B-B14F-4D97-AF65-F5344CB8AC3E}">
        <p14:creationId xmlns:p14="http://schemas.microsoft.com/office/powerpoint/2010/main" val="14571019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B140E20-090C-475E-8396-685612B56297}" type="slidenum">
              <a:rPr lang="ru-RU">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val="268415293"/>
      </p:ext>
    </p:extLst>
  </p:cSld>
  <p:clrMapOvr>
    <a:masterClrMapping/>
  </p:clrMapOvr>
  <p:transition spd="slow">
    <p:cov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FE281EB-DA52-424A-8172-771AD21CF5FA}" type="slidenum">
              <a:rPr lang="ru-RU">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val="2607297360"/>
      </p:ext>
    </p:extLst>
  </p:cSld>
  <p:clrMapOvr>
    <a:masterClrMapping/>
  </p:clrMapOvr>
  <p:transition spd="slow">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AB626D0-DB69-43D5-B582-80D9BA703459}" type="slidenum">
              <a:rPr lang="ru-RU">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val="3394077404"/>
      </p:ext>
    </p:extLst>
  </p:cSld>
  <p:clrMapOvr>
    <a:masterClrMapping/>
  </p:clrMapOvr>
  <p:transition spd="slow">
    <p:cove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Объект">
    <p:spTree>
      <p:nvGrpSpPr>
        <p:cNvPr id="1" name=""/>
        <p:cNvGrpSpPr/>
        <p:nvPr/>
      </p:nvGrpSpPr>
      <p:grpSpPr>
        <a:xfrm>
          <a:off x="0" y="0"/>
          <a:ext cx="0" cy="0"/>
          <a:chOff x="0" y="0"/>
          <a:chExt cx="0" cy="0"/>
        </a:xfrm>
      </p:grpSpPr>
      <p:sp>
        <p:nvSpPr>
          <p:cNvPr id="2" name="Объект 1"/>
          <p:cNvSpPr>
            <a:spLocks noGrp="1"/>
          </p:cNvSpPr>
          <p:nvPr>
            <p:ph/>
          </p:nvPr>
        </p:nvSpPr>
        <p:spPr>
          <a:xfrm>
            <a:off x="457200" y="274638"/>
            <a:ext cx="8229600" cy="58515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DCA5A56E-3E72-42DC-BE0E-0A627D9413DF}" type="slidenum">
              <a:rPr lang="ru-RU">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val="3770135487"/>
      </p:ext>
    </p:extLst>
  </p:cSld>
  <p:clrMapOvr>
    <a:masterClrMapping/>
  </p:clrMapOvr>
  <p:transition spd="slow">
    <p:cove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Заголовок и четыре объекта">
    <p:spTree>
      <p:nvGrpSpPr>
        <p:cNvPr id="1" name=""/>
        <p:cNvGrpSpPr/>
        <p:nvPr/>
      </p:nvGrpSpPr>
      <p:grpSpPr>
        <a:xfrm>
          <a:off x="0" y="0"/>
          <a:ext cx="0" cy="0"/>
          <a:chOff x="0" y="0"/>
          <a:chExt cx="0" cy="0"/>
        </a:xfrm>
      </p:grpSpPr>
      <p:sp>
        <p:nvSpPr>
          <p:cNvPr id="2" name="Заголовок 1"/>
          <p:cNvSpPr>
            <a:spLocks noGrp="1"/>
          </p:cNvSpPr>
          <p:nvPr>
            <p:ph type="title" sz="quarter"/>
          </p:nvPr>
        </p:nvSpPr>
        <p:spPr>
          <a:xfrm>
            <a:off x="457200" y="274638"/>
            <a:ext cx="8229600" cy="1143000"/>
          </a:xfrm>
        </p:spPr>
        <p:txBody>
          <a:bodyPr/>
          <a:lstStyle/>
          <a:p>
            <a:r>
              <a:rPr lang="ru-RU" smtClean="0"/>
              <a:t>Образец заголовка</a:t>
            </a:r>
            <a:endParaRPr lang="ru-RU"/>
          </a:p>
        </p:txBody>
      </p:sp>
      <p:sp>
        <p:nvSpPr>
          <p:cNvPr id="3" name="Объект 2"/>
          <p:cNvSpPr>
            <a:spLocks noGrp="1"/>
          </p:cNvSpPr>
          <p:nvPr>
            <p:ph sz="quarter" idx="1"/>
          </p:nvPr>
        </p:nvSpPr>
        <p:spPr>
          <a:xfrm>
            <a:off x="457200" y="1600200"/>
            <a:ext cx="4038600" cy="21859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quarter" idx="2"/>
          </p:nvPr>
        </p:nvSpPr>
        <p:spPr>
          <a:xfrm>
            <a:off x="4648200" y="1600200"/>
            <a:ext cx="4038600" cy="21859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Объект 4"/>
          <p:cNvSpPr>
            <a:spLocks noGrp="1"/>
          </p:cNvSpPr>
          <p:nvPr>
            <p:ph sz="quarter" idx="3"/>
          </p:nvPr>
        </p:nvSpPr>
        <p:spPr>
          <a:xfrm>
            <a:off x="457200" y="3938588"/>
            <a:ext cx="4038600" cy="21875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Объект 5"/>
          <p:cNvSpPr>
            <a:spLocks noGrp="1"/>
          </p:cNvSpPr>
          <p:nvPr>
            <p:ph sz="quarter" idx="4"/>
          </p:nvPr>
        </p:nvSpPr>
        <p:spPr>
          <a:xfrm>
            <a:off x="4648200" y="3938588"/>
            <a:ext cx="4038600" cy="21875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FCB5E204-3224-4901-9534-CF4736CD8EA0}" type="slidenum">
              <a:rPr lang="ru-RU">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val="1482502671"/>
      </p:ext>
    </p:extLst>
  </p:cSld>
  <p:clrMapOvr>
    <a:masterClrMapping/>
  </p:clrMapOvr>
  <p:transition spd="slow">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F87E7C4-EAA0-4973-BBFD-2B64D9BA0A28}" type="slidenum">
              <a:rPr lang="ru-RU">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val="2521711318"/>
      </p:ext>
    </p:extLst>
  </p:cSld>
  <p:clrMapOvr>
    <a:masterClrMapping/>
  </p:clrMapOvr>
  <p:transition spd="slow">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6F75807-CD06-4AA7-BB30-AC0680F894B1}" type="slidenum">
              <a:rPr lang="ru-RU">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val="518480579"/>
      </p:ext>
    </p:extLst>
  </p:cSld>
  <p:clrMapOvr>
    <a:masterClrMapping/>
  </p:clrMapOvr>
  <p:transition spd="slow">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3F75E82-8304-42C2-B3CD-74B18181BCD4}" type="slidenum">
              <a:rPr lang="ru-RU">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val="2268100219"/>
      </p:ext>
    </p:extLst>
  </p:cSld>
  <p:clrMapOvr>
    <a:masterClrMapping/>
  </p:clrMapOvr>
  <p:transition spd="slow">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98E50A2D-F263-4FE6-89EE-57A208D8C545}" type="slidenum">
              <a:rPr lang="ru-RU">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val="2112519916"/>
      </p:ext>
    </p:extLst>
  </p:cSld>
  <p:clrMapOvr>
    <a:masterClrMapping/>
  </p:clrMapOvr>
  <p:transition spd="slow">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D05C9431-015C-4626-A756-0C8A46A89733}" type="slidenum">
              <a:rPr lang="ru-RU">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val="11165407"/>
      </p:ext>
    </p:extLst>
  </p:cSld>
  <p:clrMapOvr>
    <a:masterClrMapping/>
  </p:clrMapOvr>
  <p:transition spd="slow">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196DA74-0A5B-47D8-B092-2C96228FDB43}" type="slidenum">
              <a:rPr lang="ru-RU">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val="389486419"/>
      </p:ext>
    </p:extLst>
  </p:cSld>
  <p:clrMapOvr>
    <a:masterClrMapping/>
  </p:clrMapOvr>
  <p:transition spd="slow">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7BABA2F-CC7D-43D1-A6E3-C9093AAA7130}" type="slidenum">
              <a:rPr lang="ru-RU">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val="3290181250"/>
      </p:ext>
    </p:extLst>
  </p:cSld>
  <p:clrMapOvr>
    <a:masterClrMapping/>
  </p:clrMapOvr>
  <p:transition spd="slow">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47DDC3A-7FC5-4AF7-A9D6-BF91ABB027BD}" type="slidenum">
              <a:rPr lang="ru-RU">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val="3967700911"/>
      </p:ext>
    </p:extLst>
  </p:cSld>
  <p:clrMapOvr>
    <a:masterClrMapping/>
  </p:clrMapOvr>
  <p:transition spd="slow">
    <p:cov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ru-RU">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ru-RU">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764B4585-A3E8-47E8-A238-B91E926A2948}" type="slidenum">
              <a:rPr lang="ru-RU">
                <a:solidFill>
                  <a:srgbClr val="000000"/>
                </a:solidFill>
              </a:rPr>
              <a:pPr fontAlgn="base">
                <a:spcBef>
                  <a:spcPct val="0"/>
                </a:spcBef>
                <a:spcAft>
                  <a:spcPct val="0"/>
                </a:spcAft>
                <a:defRPr/>
              </a:pPr>
              <a:t>‹#›</a:t>
            </a:fld>
            <a:endParaRPr lang="ru-RU">
              <a:solidFill>
                <a:srgbClr val="000000"/>
              </a:solidFill>
            </a:endParaRPr>
          </a:p>
        </p:txBody>
      </p:sp>
    </p:spTree>
    <p:extLst>
      <p:ext uri="{BB962C8B-B14F-4D97-AF65-F5344CB8AC3E}">
        <p14:creationId xmlns:p14="http://schemas.microsoft.com/office/powerpoint/2010/main" val="18737627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ransition spd="slow">
    <p:cover/>
  </p:transition>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Заголовок 3"/>
          <p:cNvSpPr>
            <a:spLocks noGrp="1"/>
          </p:cNvSpPr>
          <p:nvPr>
            <p:ph type="ctrTitle"/>
          </p:nvPr>
        </p:nvSpPr>
        <p:spPr>
          <a:xfrm>
            <a:off x="467544" y="620688"/>
            <a:ext cx="8280920" cy="3744416"/>
          </a:xfrm>
          <a:effectLst>
            <a:outerShdw blurRad="50800" dist="38100" dir="5400000" algn="t" rotWithShape="0">
              <a:prstClr val="black">
                <a:alpha val="40000"/>
              </a:prstClr>
            </a:outerShdw>
          </a:effectLst>
        </p:spPr>
        <p:txBody>
          <a:bodyPr/>
          <a:lstStyle/>
          <a:p>
            <a:r>
              <a:rPr lang="ru-RU" b="1" dirty="0" smtClean="0">
                <a:solidFill>
                  <a:srgbClr val="0033CC"/>
                </a:solidFill>
                <a:latin typeface="Times New Roman" pitchFamily="18" charset="0"/>
                <a:cs typeface="Times New Roman" pitchFamily="18" charset="0"/>
              </a:rPr>
              <a:t>О ЗАЩИТЕ </a:t>
            </a:r>
            <a:br>
              <a:rPr lang="ru-RU" b="1" dirty="0" smtClean="0">
                <a:solidFill>
                  <a:srgbClr val="0033CC"/>
                </a:solidFill>
                <a:latin typeface="Times New Roman" pitchFamily="18" charset="0"/>
                <a:cs typeface="Times New Roman" pitchFamily="18" charset="0"/>
              </a:rPr>
            </a:br>
            <a:r>
              <a:rPr lang="ru-RU" b="1" dirty="0" smtClean="0">
                <a:solidFill>
                  <a:srgbClr val="0033CC"/>
                </a:solidFill>
                <a:latin typeface="Times New Roman" pitchFamily="18" charset="0"/>
                <a:cs typeface="Times New Roman" pitchFamily="18" charset="0"/>
              </a:rPr>
              <a:t>ПЕРСОНАЛЬНЫХ ДАННЫХ</a:t>
            </a:r>
            <a:endParaRPr lang="ru-RU" dirty="0">
              <a:solidFill>
                <a:srgbClr val="0033CC"/>
              </a:solidFill>
              <a:latin typeface="Times New Roman" pitchFamily="18" charset="0"/>
              <a:cs typeface="Times New Roman" pitchFamily="18" charset="0"/>
            </a:endParaRPr>
          </a:p>
        </p:txBody>
      </p:sp>
      <p:sp>
        <p:nvSpPr>
          <p:cNvPr id="3" name="TextBox 2"/>
          <p:cNvSpPr txBox="1"/>
          <p:nvPr/>
        </p:nvSpPr>
        <p:spPr>
          <a:xfrm>
            <a:off x="323528" y="4149080"/>
            <a:ext cx="8424936" cy="1200329"/>
          </a:xfrm>
          <a:prstGeom prst="rect">
            <a:avLst/>
          </a:prstGeom>
          <a:noFill/>
        </p:spPr>
        <p:txBody>
          <a:bodyPr wrap="square" rtlCol="0">
            <a:spAutoFit/>
          </a:bodyPr>
          <a:lstStyle/>
          <a:p>
            <a:pPr algn="ctr"/>
            <a:r>
              <a:rPr lang="ru-RU" sz="2400" dirty="0">
                <a:latin typeface="Times New Roman" pitchFamily="18" charset="0"/>
                <a:cs typeface="Times New Roman" pitchFamily="18" charset="0"/>
              </a:rPr>
              <a:t>15 ноября 2021 года вступил в силу Закон Республики Беларусь от 7 мая 2021 года № 99-3 </a:t>
            </a:r>
            <a:r>
              <a:rPr lang="ru-RU" sz="2400" dirty="0" smtClean="0">
                <a:latin typeface="Times New Roman" pitchFamily="18" charset="0"/>
                <a:cs typeface="Times New Roman" pitchFamily="18" charset="0"/>
              </a:rPr>
              <a:t>«</a:t>
            </a:r>
            <a:r>
              <a:rPr lang="ru-RU" sz="2400" dirty="0">
                <a:latin typeface="Times New Roman" pitchFamily="18" charset="0"/>
                <a:cs typeface="Times New Roman" pitchFamily="18" charset="0"/>
              </a:rPr>
              <a:t>О защите персональных данных» </a:t>
            </a:r>
          </a:p>
        </p:txBody>
      </p:sp>
    </p:spTree>
    <p:extLst>
      <p:ext uri="{BB962C8B-B14F-4D97-AF65-F5344CB8AC3E}">
        <p14:creationId xmlns:p14="http://schemas.microsoft.com/office/powerpoint/2010/main" val="4072060772"/>
      </p:ext>
    </p:extLst>
  </p:cSld>
  <p:clrMapOvr>
    <a:masterClrMapping/>
  </p:clrMapOvr>
  <p:transition spd="slow">
    <p:cov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60648"/>
            <a:ext cx="8229600" cy="1143000"/>
          </a:xfrm>
        </p:spPr>
        <p:txBody>
          <a:bodyPr/>
          <a:lstStyle/>
          <a:p>
            <a:r>
              <a:rPr lang="ru-RU" sz="2800" dirty="0">
                <a:latin typeface="Times New Roman" pitchFamily="18" charset="0"/>
                <a:cs typeface="Times New Roman" pitchFamily="18" charset="0"/>
              </a:rPr>
              <a:t/>
            </a:r>
            <a:br>
              <a:rPr lang="ru-RU" sz="2800" dirty="0">
                <a:latin typeface="Times New Roman" pitchFamily="18" charset="0"/>
                <a:cs typeface="Times New Roman" pitchFamily="18" charset="0"/>
              </a:rPr>
            </a:br>
            <a:endParaRPr lang="ru-RU" sz="2800" dirty="0"/>
          </a:p>
        </p:txBody>
      </p:sp>
      <p:graphicFrame>
        <p:nvGraphicFramePr>
          <p:cNvPr id="6" name="Схема 5"/>
          <p:cNvGraphicFramePr/>
          <p:nvPr>
            <p:extLst>
              <p:ext uri="{D42A27DB-BD31-4B8C-83A1-F6EECF244321}">
                <p14:modId xmlns:p14="http://schemas.microsoft.com/office/powerpoint/2010/main" val="4110431654"/>
              </p:ext>
            </p:extLst>
          </p:nvPr>
        </p:nvGraphicFramePr>
        <p:xfrm>
          <a:off x="323528" y="116632"/>
          <a:ext cx="8568952" cy="16561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395536" y="1819905"/>
            <a:ext cx="8352928" cy="3403304"/>
          </a:xfrm>
          <a:prstGeom prst="rect">
            <a:avLst/>
          </a:prstGeom>
          <a:noFill/>
        </p:spPr>
        <p:txBody>
          <a:bodyPr wrap="square" rtlCol="0">
            <a:spAutoFit/>
          </a:bodyPr>
          <a:lstStyle/>
          <a:p>
            <a:pPr indent="450215" algn="just">
              <a:lnSpc>
                <a:spcPts val="2600"/>
              </a:lnSpc>
              <a:spcAft>
                <a:spcPts val="0"/>
              </a:spcAft>
            </a:pPr>
            <a:r>
              <a:rPr lang="ru-RU" sz="2000" dirty="0">
                <a:latin typeface="Times New Roman"/>
                <a:ea typeface="Times New Roman"/>
              </a:rPr>
              <a:t>В этих целях субъекту персональных данных до получения его согласия на обработку предоставляется информация, содержащая:</a:t>
            </a:r>
          </a:p>
          <a:p>
            <a:pPr marL="342900" lvl="0" indent="-342900" algn="just">
              <a:lnSpc>
                <a:spcPts val="2600"/>
              </a:lnSpc>
              <a:spcAft>
                <a:spcPts val="0"/>
              </a:spcAft>
              <a:buFont typeface="Vrinda"/>
              <a:buChar char="-"/>
            </a:pPr>
            <a:r>
              <a:rPr lang="ru-RU" sz="2000" dirty="0">
                <a:latin typeface="Times New Roman"/>
                <a:ea typeface="Times New Roman"/>
                <a:cs typeface="Times New Roman"/>
              </a:rPr>
              <a:t>наименование и место нахождения университета;</a:t>
            </a:r>
          </a:p>
          <a:p>
            <a:pPr marL="342900" lvl="0" indent="-342900" algn="just">
              <a:lnSpc>
                <a:spcPts val="2600"/>
              </a:lnSpc>
              <a:spcAft>
                <a:spcPts val="0"/>
              </a:spcAft>
              <a:buFont typeface="Vrinda"/>
              <a:buChar char="-"/>
            </a:pPr>
            <a:r>
              <a:rPr lang="ru-RU" sz="2000" dirty="0">
                <a:latin typeface="Times New Roman"/>
                <a:ea typeface="Times New Roman"/>
                <a:cs typeface="Times New Roman"/>
              </a:rPr>
              <a:t>цели обработки персональных данных;</a:t>
            </a:r>
          </a:p>
          <a:p>
            <a:pPr marL="342900" lvl="0" indent="-342900" algn="just">
              <a:lnSpc>
                <a:spcPts val="2600"/>
              </a:lnSpc>
              <a:spcAft>
                <a:spcPts val="0"/>
              </a:spcAft>
              <a:buFont typeface="Vrinda"/>
              <a:buChar char="-"/>
            </a:pPr>
            <a:r>
              <a:rPr lang="ru-RU" sz="2000" dirty="0">
                <a:latin typeface="Times New Roman"/>
                <a:ea typeface="Times New Roman"/>
                <a:cs typeface="Times New Roman"/>
              </a:rPr>
              <a:t>перечень персональных данных, на обработку которых дается согласие субъекта персональных данных;</a:t>
            </a:r>
          </a:p>
          <a:p>
            <a:pPr marL="342900" lvl="0" indent="-342900" algn="just">
              <a:lnSpc>
                <a:spcPts val="2600"/>
              </a:lnSpc>
              <a:spcAft>
                <a:spcPts val="0"/>
              </a:spcAft>
              <a:buFont typeface="Vrinda"/>
              <a:buChar char="-"/>
            </a:pPr>
            <a:r>
              <a:rPr lang="ru-RU" sz="2000" dirty="0">
                <a:latin typeface="Times New Roman"/>
                <a:ea typeface="Times New Roman"/>
                <a:cs typeface="Times New Roman"/>
              </a:rPr>
              <a:t>срок, на который дается согласие субъекта персональных данных;</a:t>
            </a:r>
          </a:p>
          <a:p>
            <a:pPr marL="342900" lvl="0" indent="-342900" algn="just">
              <a:lnSpc>
                <a:spcPts val="2600"/>
              </a:lnSpc>
              <a:spcAft>
                <a:spcPts val="0"/>
              </a:spcAft>
              <a:buFont typeface="Vrinda"/>
              <a:buChar char="-"/>
            </a:pPr>
            <a:r>
              <a:rPr lang="ru-RU" sz="2000" dirty="0">
                <a:latin typeface="Times New Roman"/>
                <a:ea typeface="Times New Roman"/>
                <a:cs typeface="Times New Roman"/>
              </a:rPr>
              <a:t>перечень действий с персональными данными, на совершение которых дается согласие субъекта персональных данных, общее описание используемых оператором способов обработки персональных данных.</a:t>
            </a:r>
            <a:endParaRPr lang="ru-RU" sz="2000" dirty="0">
              <a:effectLst/>
              <a:latin typeface="Times New Roman"/>
              <a:ea typeface="Times New Roman"/>
              <a:cs typeface="Times New Roman"/>
            </a:endParaRPr>
          </a:p>
        </p:txBody>
      </p:sp>
    </p:spTree>
    <p:extLst>
      <p:ext uri="{BB962C8B-B14F-4D97-AF65-F5344CB8AC3E}">
        <p14:creationId xmlns:p14="http://schemas.microsoft.com/office/powerpoint/2010/main" val="3565122516"/>
      </p:ext>
    </p:extLst>
  </p:cSld>
  <p:clrMapOvr>
    <a:masterClrMapping/>
  </p:clrMapOvr>
  <p:transition spd="slow">
    <p:cov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кругленный прямоугольник 4"/>
          <p:cNvSpPr/>
          <p:nvPr/>
        </p:nvSpPr>
        <p:spPr>
          <a:xfrm>
            <a:off x="395536" y="548680"/>
            <a:ext cx="8208912" cy="216024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indent="450215" algn="just">
              <a:spcAft>
                <a:spcPts val="0"/>
              </a:spcAft>
              <a:tabLst>
                <a:tab pos="900430" algn="l"/>
              </a:tabLst>
            </a:pPr>
            <a:r>
              <a:rPr lang="ru-RU" sz="2000" b="1" dirty="0">
                <a:solidFill>
                  <a:schemeClr val="tx1"/>
                </a:solidFill>
                <a:latin typeface="Times New Roman"/>
                <a:ea typeface="Times New Roman"/>
              </a:rPr>
              <a:t>Внутренний контроль</a:t>
            </a:r>
            <a:r>
              <a:rPr lang="ru-RU" sz="2000" dirty="0">
                <a:solidFill>
                  <a:schemeClr val="tx1"/>
                </a:solidFill>
                <a:latin typeface="Times New Roman"/>
                <a:ea typeface="Times New Roman"/>
              </a:rPr>
              <a:t> за соблюдением структурными подразделениями университета законодательства Республики Беларусь и локальных правовых актов университета в области персональных данных, </a:t>
            </a:r>
            <a:r>
              <a:rPr lang="ru-RU" sz="2000" b="1" dirty="0">
                <a:solidFill>
                  <a:schemeClr val="tx1"/>
                </a:solidFill>
                <a:latin typeface="Times New Roman"/>
                <a:ea typeface="Times New Roman"/>
              </a:rPr>
              <a:t>осуществляется </a:t>
            </a:r>
            <a:r>
              <a:rPr lang="ru-RU" sz="2000" b="1" dirty="0" smtClean="0">
                <a:solidFill>
                  <a:schemeClr val="tx1"/>
                </a:solidFill>
                <a:latin typeface="Times New Roman"/>
                <a:ea typeface="Times New Roman"/>
              </a:rPr>
              <a:t>лицами, </a:t>
            </a:r>
            <a:r>
              <a:rPr lang="ru-RU" sz="2000" b="1" dirty="0">
                <a:solidFill>
                  <a:schemeClr val="tx1"/>
                </a:solidFill>
                <a:latin typeface="Times New Roman"/>
                <a:ea typeface="Times New Roman"/>
              </a:rPr>
              <a:t>ответственным за осуществление внутреннего контроля за обработкой персональных данных в </a:t>
            </a:r>
            <a:r>
              <a:rPr lang="ru-RU" sz="2000" b="1" dirty="0" smtClean="0">
                <a:solidFill>
                  <a:schemeClr val="tx1"/>
                </a:solidFill>
                <a:latin typeface="Times New Roman"/>
                <a:ea typeface="Times New Roman"/>
              </a:rPr>
              <a:t>университете</a:t>
            </a:r>
            <a:r>
              <a:rPr lang="ru-RU" sz="2000" dirty="0">
                <a:solidFill>
                  <a:schemeClr val="tx1"/>
                </a:solidFill>
                <a:latin typeface="Times New Roman"/>
                <a:ea typeface="Times New Roman"/>
              </a:rPr>
              <a:t> </a:t>
            </a:r>
            <a:r>
              <a:rPr lang="ru-RU" sz="2000" dirty="0" smtClean="0">
                <a:solidFill>
                  <a:schemeClr val="tx1"/>
                </a:solidFill>
                <a:latin typeface="Times New Roman"/>
                <a:ea typeface="Times New Roman"/>
              </a:rPr>
              <a:t>(приказ ректора университета от 25.11.2022 № 1745).</a:t>
            </a:r>
            <a:endParaRPr lang="ru-RU" sz="2000" dirty="0">
              <a:solidFill>
                <a:schemeClr val="tx1"/>
              </a:solidFill>
              <a:effectLst/>
              <a:latin typeface="Times New Roman"/>
              <a:ea typeface="Times New Roman"/>
            </a:endParaRPr>
          </a:p>
        </p:txBody>
      </p:sp>
      <p:sp>
        <p:nvSpPr>
          <p:cNvPr id="6" name="Скругленный прямоугольник 5"/>
          <p:cNvSpPr/>
          <p:nvPr/>
        </p:nvSpPr>
        <p:spPr>
          <a:xfrm>
            <a:off x="395536" y="2996952"/>
            <a:ext cx="8208912" cy="23762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2000" dirty="0" smtClean="0">
                <a:solidFill>
                  <a:schemeClr val="tx1"/>
                </a:solidFill>
                <a:latin typeface="Times New Roman" pitchFamily="18" charset="0"/>
                <a:cs typeface="Times New Roman" pitchFamily="18" charset="0"/>
              </a:rPr>
              <a:t>       </a:t>
            </a:r>
            <a:r>
              <a:rPr lang="ru-RU" sz="2000" b="1" dirty="0" smtClean="0">
                <a:solidFill>
                  <a:schemeClr val="tx1"/>
                </a:solidFill>
                <a:latin typeface="Times New Roman" pitchFamily="18" charset="0"/>
                <a:cs typeface="Times New Roman" pitchFamily="18" charset="0"/>
              </a:rPr>
              <a:t>Персональная </a:t>
            </a:r>
            <a:r>
              <a:rPr lang="ru-RU" sz="2000" b="1" dirty="0">
                <a:solidFill>
                  <a:schemeClr val="tx1"/>
                </a:solidFill>
                <a:latin typeface="Times New Roman" pitchFamily="18" charset="0"/>
                <a:cs typeface="Times New Roman" pitchFamily="18" charset="0"/>
              </a:rPr>
              <a:t>ответственность </a:t>
            </a:r>
            <a:r>
              <a:rPr lang="ru-RU" sz="2000" dirty="0">
                <a:solidFill>
                  <a:schemeClr val="tx1"/>
                </a:solidFill>
                <a:latin typeface="Times New Roman" pitchFamily="18" charset="0"/>
                <a:cs typeface="Times New Roman" pitchFamily="18" charset="0"/>
              </a:rPr>
              <a:t>за соблюдение требований законодательства Республики Беларусь и локальных правовых актов университета в области персональных данных в структурных подразделениях университета, а также за обеспечение конфиденциальности и безопасности персональных данных в указанных подразделениях </a:t>
            </a:r>
            <a:r>
              <a:rPr lang="ru-RU" sz="2000" b="1" dirty="0">
                <a:solidFill>
                  <a:schemeClr val="tx1"/>
                </a:solidFill>
                <a:latin typeface="Times New Roman" pitchFamily="18" charset="0"/>
                <a:cs typeface="Times New Roman" pitchFamily="18" charset="0"/>
              </a:rPr>
              <a:t>возлагается на их руководителей</a:t>
            </a:r>
            <a:r>
              <a:rPr lang="ru-RU" sz="2000" dirty="0">
                <a:solidFill>
                  <a:schemeClr val="tx1"/>
                </a:solidFill>
                <a:latin typeface="Times New Roman" pitchFamily="18" charset="0"/>
                <a:cs typeface="Times New Roman" pitchFamily="18" charset="0"/>
              </a:rPr>
              <a:t>.</a:t>
            </a:r>
          </a:p>
        </p:txBody>
      </p:sp>
    </p:spTree>
    <p:extLst>
      <p:ext uri="{BB962C8B-B14F-4D97-AF65-F5344CB8AC3E}">
        <p14:creationId xmlns:p14="http://schemas.microsoft.com/office/powerpoint/2010/main" val="290163544"/>
      </p:ext>
    </p:extLst>
  </p:cSld>
  <p:clrMapOvr>
    <a:masterClrMapping/>
  </p:clrMapOvr>
  <p:transition spd="slow">
    <p:cov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lstStyle/>
          <a:p>
            <a:pPr algn="l"/>
            <a:r>
              <a:rPr lang="ru-RU" sz="2800" b="1" dirty="0" smtClean="0">
                <a:solidFill>
                  <a:srgbClr val="0033CC"/>
                </a:solidFill>
                <a:latin typeface="Times New Roman" pitchFamily="18" charset="0"/>
                <a:cs typeface="Times New Roman" pitchFamily="18" charset="0"/>
              </a:rPr>
              <a:t>Ответственность в сфере персональных данных </a:t>
            </a:r>
            <a:endParaRPr lang="ru-RU" sz="2800" b="1" dirty="0">
              <a:solidFill>
                <a:srgbClr val="0033CC"/>
              </a:solidFill>
              <a:latin typeface="Times New Roman" pitchFamily="18" charset="0"/>
              <a:cs typeface="Times New Roman" pitchFamily="18" charset="0"/>
            </a:endParaRPr>
          </a:p>
        </p:txBody>
      </p:sp>
      <p:graphicFrame>
        <p:nvGraphicFramePr>
          <p:cNvPr id="5" name="Объект 4"/>
          <p:cNvGraphicFramePr>
            <a:graphicFrameLocks noGrp="1"/>
          </p:cNvGraphicFramePr>
          <p:nvPr>
            <p:ph idx="1"/>
            <p:extLst>
              <p:ext uri="{D42A27DB-BD31-4B8C-83A1-F6EECF244321}">
                <p14:modId xmlns:p14="http://schemas.microsoft.com/office/powerpoint/2010/main" val="340345450"/>
              </p:ext>
            </p:extLst>
          </p:nvPr>
        </p:nvGraphicFramePr>
        <p:xfrm>
          <a:off x="457200" y="1124744"/>
          <a:ext cx="8229600" cy="4464496"/>
        </p:xfrm>
        <a:graphic>
          <a:graphicData uri="http://schemas.openxmlformats.org/drawingml/2006/table">
            <a:tbl>
              <a:tblPr firstRow="1" bandRow="1">
                <a:tableStyleId>{3B4B98B0-60AC-42C2-AFA5-B58CD77FA1E5}</a:tableStyleId>
              </a:tblPr>
              <a:tblGrid>
                <a:gridCol w="8229600"/>
              </a:tblGrid>
              <a:tr h="478785">
                <a:tc>
                  <a:txBody>
                    <a:bodyPr/>
                    <a:lstStyle/>
                    <a:p>
                      <a:r>
                        <a:rPr lang="ru-RU" sz="2000" dirty="0" smtClean="0">
                          <a:latin typeface="Times New Roman" pitchFamily="18" charset="0"/>
                          <a:cs typeface="Times New Roman" pitchFamily="18" charset="0"/>
                        </a:rPr>
                        <a:t>Гражданско-правовая ответственность</a:t>
                      </a:r>
                      <a:endParaRPr lang="ru-RU" sz="2000" dirty="0">
                        <a:latin typeface="Times New Roman" pitchFamily="18" charset="0"/>
                        <a:cs typeface="Times New Roman" pitchFamily="18" charset="0"/>
                      </a:endParaRPr>
                    </a:p>
                  </a:txBody>
                  <a:tcPr/>
                </a:tc>
              </a:tr>
              <a:tr h="1317311">
                <a:tc>
                  <a:txBody>
                    <a:bodyPr/>
                    <a:lstStyle/>
                    <a:p>
                      <a:pPr algn="just"/>
                      <a:r>
                        <a:rPr lang="ru-RU" dirty="0" smtClean="0">
                          <a:latin typeface="Times New Roman" pitchFamily="18" charset="0"/>
                          <a:cs typeface="Times New Roman" pitchFamily="18" charset="0"/>
                        </a:rPr>
                        <a:t>Субъект персональных данных может требовать возмещения имущественного вреда и понесенных убытков, а также морального вреда, причиненного нарушением его прав (п. 2 ст. 19 Закона о защите персональных данных; п. 8, 10 ст. 11 Гражданского кодекса Республики Беларусь).</a:t>
                      </a:r>
                      <a:endParaRPr lang="ru-RU" dirty="0">
                        <a:latin typeface="Times New Roman" pitchFamily="18" charset="0"/>
                        <a:cs typeface="Times New Roman" pitchFamily="18" charset="0"/>
                      </a:endParaRPr>
                    </a:p>
                  </a:txBody>
                  <a:tcPr/>
                </a:tc>
              </a:tr>
              <a:tr h="439104">
                <a:tc>
                  <a:txBody>
                    <a:bodyPr/>
                    <a:lstStyle/>
                    <a:p>
                      <a:r>
                        <a:rPr lang="ru-RU" sz="2000" b="1" dirty="0" smtClean="0">
                          <a:latin typeface="Times New Roman" pitchFamily="18" charset="0"/>
                          <a:cs typeface="Times New Roman" pitchFamily="18" charset="0"/>
                        </a:rPr>
                        <a:t>Дисциплинарная ответственность</a:t>
                      </a:r>
                      <a:endParaRPr lang="ru-RU" sz="2000" b="1" dirty="0">
                        <a:latin typeface="Times New Roman" pitchFamily="18" charset="0"/>
                        <a:cs typeface="Times New Roman" pitchFamily="18" charset="0"/>
                      </a:endParaRPr>
                    </a:p>
                  </a:txBody>
                  <a:tcPr/>
                </a:tc>
              </a:tr>
              <a:tr h="2229296">
                <a:tc>
                  <a:txBody>
                    <a:bodyPr/>
                    <a:lstStyle/>
                    <a:p>
                      <a:pPr algn="just"/>
                      <a:r>
                        <a:rPr lang="ru-RU" dirty="0" smtClean="0">
                          <a:latin typeface="Times New Roman" pitchFamily="18" charset="0"/>
                          <a:cs typeface="Times New Roman" pitchFamily="18" charset="0"/>
                        </a:rPr>
                        <a:t>Трудовой договор с работником можно прекратить в связи с нарушением им порядка обработки персональных данных. Увольнение как мера дисциплинарного взыскания по данному основанию возможно, если работник допустил нарушение при сборе персональных данных, их систематизации, хранении, изменении, использовании, обезличивании, блокировании, распространении, предоставлении, удалении (п. 10 ч. 1 ст. 47, п. 4 ч. 1 ст. 198 Трудового кодекса Республики Беларусь).</a:t>
                      </a:r>
                      <a:endParaRPr lang="ru-RU" dirty="0">
                        <a:latin typeface="Times New Roman" pitchFamily="18" charset="0"/>
                        <a:cs typeface="Times New Roman" pitchFamily="18" charset="0"/>
                      </a:endParaRPr>
                    </a:p>
                  </a:txBody>
                  <a:tcPr/>
                </a:tc>
              </a:tr>
            </a:tbl>
          </a:graphicData>
        </a:graphic>
      </p:graphicFrame>
      <p:sp>
        <p:nvSpPr>
          <p:cNvPr id="4" name="Номер слайда 3"/>
          <p:cNvSpPr>
            <a:spLocks noGrp="1"/>
          </p:cNvSpPr>
          <p:nvPr>
            <p:ph type="sldNum" sz="quarter" idx="12"/>
          </p:nvPr>
        </p:nvSpPr>
        <p:spPr/>
        <p:txBody>
          <a:bodyPr/>
          <a:lstStyle/>
          <a:p>
            <a:pPr>
              <a:defRPr/>
            </a:pPr>
            <a:fld id="{7F87E7C4-EAA0-4973-BBFD-2B64D9BA0A28}" type="slidenum">
              <a:rPr lang="ru-RU" smtClean="0">
                <a:solidFill>
                  <a:srgbClr val="000000"/>
                </a:solidFill>
              </a:rPr>
              <a:pPr>
                <a:defRPr/>
              </a:pPr>
              <a:t>12</a:t>
            </a:fld>
            <a:endParaRPr lang="ru-RU">
              <a:solidFill>
                <a:srgbClr val="000000"/>
              </a:solidFill>
            </a:endParaRPr>
          </a:p>
        </p:txBody>
      </p:sp>
    </p:spTree>
    <p:extLst>
      <p:ext uri="{BB962C8B-B14F-4D97-AF65-F5344CB8AC3E}">
        <p14:creationId xmlns:p14="http://schemas.microsoft.com/office/powerpoint/2010/main" val="2237662630"/>
      </p:ext>
    </p:extLst>
  </p:cSld>
  <p:clrMapOvr>
    <a:masterClrMapping/>
  </p:clrMapOvr>
  <p:transition spd="slow">
    <p:cove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lstStyle/>
          <a:p>
            <a:pPr algn="l"/>
            <a:r>
              <a:rPr lang="ru-RU" sz="2800" b="1" dirty="0" smtClean="0">
                <a:solidFill>
                  <a:srgbClr val="0033CC"/>
                </a:solidFill>
                <a:latin typeface="Times New Roman" pitchFamily="18" charset="0"/>
                <a:cs typeface="Times New Roman" pitchFamily="18" charset="0"/>
              </a:rPr>
              <a:t>Ответственность в сфере персональных данных </a:t>
            </a:r>
            <a:endParaRPr lang="ru-RU" sz="2800" b="1" dirty="0">
              <a:solidFill>
                <a:srgbClr val="0033CC"/>
              </a:solidFill>
              <a:latin typeface="Times New Roman" pitchFamily="18" charset="0"/>
              <a:cs typeface="Times New Roman" pitchFamily="18" charset="0"/>
            </a:endParaRPr>
          </a:p>
        </p:txBody>
      </p:sp>
      <p:graphicFrame>
        <p:nvGraphicFramePr>
          <p:cNvPr id="5" name="Объект 4"/>
          <p:cNvGraphicFramePr>
            <a:graphicFrameLocks noGrp="1"/>
          </p:cNvGraphicFramePr>
          <p:nvPr>
            <p:ph idx="1"/>
            <p:extLst>
              <p:ext uri="{D42A27DB-BD31-4B8C-83A1-F6EECF244321}">
                <p14:modId xmlns:p14="http://schemas.microsoft.com/office/powerpoint/2010/main" val="1738815362"/>
              </p:ext>
            </p:extLst>
          </p:nvPr>
        </p:nvGraphicFramePr>
        <p:xfrm>
          <a:off x="457200" y="980728"/>
          <a:ext cx="8229600" cy="4968240"/>
        </p:xfrm>
        <a:graphic>
          <a:graphicData uri="http://schemas.openxmlformats.org/drawingml/2006/table">
            <a:tbl>
              <a:tblPr firstRow="1" bandRow="1">
                <a:tableStyleId>{0E3FDE45-AF77-4B5C-9715-49D594BDF05E}</a:tableStyleId>
              </a:tblPr>
              <a:tblGrid>
                <a:gridCol w="5626968"/>
                <a:gridCol w="2602632"/>
              </a:tblGrid>
              <a:tr h="360040">
                <a:tc gridSpan="2">
                  <a:txBody>
                    <a:bodyPr/>
                    <a:lstStyle/>
                    <a:p>
                      <a:r>
                        <a:rPr lang="ru-RU" sz="2000" dirty="0" smtClean="0">
                          <a:latin typeface="Times New Roman" pitchFamily="18" charset="0"/>
                          <a:cs typeface="Times New Roman" pitchFamily="18" charset="0"/>
                        </a:rPr>
                        <a:t>Административная ответственность</a:t>
                      </a:r>
                      <a:endParaRPr lang="ru-RU" sz="2000" dirty="0">
                        <a:latin typeface="Times New Roman" pitchFamily="18" charset="0"/>
                        <a:cs typeface="Times New Roman" pitchFamily="18" charset="0"/>
                      </a:endParaRPr>
                    </a:p>
                  </a:txBody>
                  <a:tcPr/>
                </a:tc>
                <a:tc hMerge="1">
                  <a:txBody>
                    <a:bodyPr/>
                    <a:lstStyle/>
                    <a:p>
                      <a:endParaRPr lang="ru-RU"/>
                    </a:p>
                  </a:txBody>
                  <a:tcPr/>
                </a:tc>
              </a:tr>
              <a:tr h="438719">
                <a:tc>
                  <a:txBody>
                    <a:bodyPr/>
                    <a:lstStyle/>
                    <a:p>
                      <a:pPr algn="ctr">
                        <a:spcAft>
                          <a:spcPts val="0"/>
                        </a:spcAft>
                      </a:pPr>
                      <a:r>
                        <a:rPr lang="ru-RU" sz="1500" b="1" dirty="0">
                          <a:effectLst/>
                          <a:latin typeface="Times New Roman" pitchFamily="18" charset="0"/>
                          <a:cs typeface="Times New Roman" pitchFamily="18" charset="0"/>
                        </a:rPr>
                        <a:t>Состав административного правонарушения</a:t>
                      </a:r>
                      <a:endParaRPr lang="ru-RU" sz="1500" b="1" dirty="0">
                        <a:effectLst/>
                        <a:latin typeface="Times New Roman" pitchFamily="18" charset="0"/>
                        <a:ea typeface="Times New Roman"/>
                        <a:cs typeface="Times New Roman" pitchFamily="18" charset="0"/>
                      </a:endParaRPr>
                    </a:p>
                  </a:txBody>
                  <a:tcPr marL="68580" marR="68580" marT="0" marB="0" anchor="ctr"/>
                </a:tc>
                <a:tc>
                  <a:txBody>
                    <a:bodyPr/>
                    <a:lstStyle/>
                    <a:p>
                      <a:pPr algn="ctr">
                        <a:spcAft>
                          <a:spcPts val="0"/>
                        </a:spcAft>
                      </a:pPr>
                      <a:r>
                        <a:rPr lang="ru-RU" sz="1500" b="1" dirty="0">
                          <a:effectLst/>
                          <a:latin typeface="Times New Roman" pitchFamily="18" charset="0"/>
                          <a:cs typeface="Times New Roman" pitchFamily="18" charset="0"/>
                        </a:rPr>
                        <a:t>Административная ответственность</a:t>
                      </a:r>
                      <a:endParaRPr lang="ru-RU" sz="1500" b="1" dirty="0">
                        <a:effectLst/>
                        <a:latin typeface="Times New Roman" pitchFamily="18" charset="0"/>
                        <a:ea typeface="Times New Roman"/>
                        <a:cs typeface="Times New Roman" pitchFamily="18" charset="0"/>
                      </a:endParaRPr>
                    </a:p>
                  </a:txBody>
                  <a:tcPr marL="68580" marR="68580" marT="0" marB="0"/>
                </a:tc>
              </a:tr>
              <a:tr h="1109257">
                <a:tc>
                  <a:txBody>
                    <a:bodyPr/>
                    <a:lstStyle/>
                    <a:p>
                      <a:pPr>
                        <a:spcAft>
                          <a:spcPts val="0"/>
                        </a:spcAft>
                      </a:pPr>
                      <a:r>
                        <a:rPr lang="ru-RU" sz="1500" dirty="0">
                          <a:effectLst/>
                          <a:latin typeface="Times New Roman" pitchFamily="18" charset="0"/>
                          <a:cs typeface="Times New Roman" pitchFamily="18" charset="0"/>
                        </a:rPr>
                        <a:t>Умышленные незаконные сбор, обработка, хранение или предоставление персональных данных физического лица либо нарушение его прав, связанных с обработкой персональных данных </a:t>
                      </a:r>
                      <a:r>
                        <a:rPr lang="ru-RU" sz="1500" dirty="0" smtClean="0">
                          <a:effectLst/>
                          <a:latin typeface="Times New Roman" pitchFamily="18" charset="0"/>
                          <a:cs typeface="Times New Roman" pitchFamily="18" charset="0"/>
                        </a:rPr>
                        <a:t>(</a:t>
                      </a:r>
                      <a:r>
                        <a:rPr lang="ru-RU" sz="1500" dirty="0">
                          <a:effectLst/>
                          <a:latin typeface="Times New Roman" pitchFamily="18" charset="0"/>
                          <a:cs typeface="Times New Roman" pitchFamily="18" charset="0"/>
                        </a:rPr>
                        <a:t>ч. 1 ст. 23.7 Кодекса Республики Беларусь об административных правонарушениях (далее – КоАП)</a:t>
                      </a:r>
                      <a:endParaRPr lang="ru-RU" sz="1500" dirty="0">
                        <a:effectLst/>
                        <a:latin typeface="Times New Roman" pitchFamily="18" charset="0"/>
                        <a:ea typeface="Times New Roman"/>
                        <a:cs typeface="Times New Roman" pitchFamily="18" charset="0"/>
                      </a:endParaRPr>
                    </a:p>
                  </a:txBody>
                  <a:tcPr marL="68580" marR="68580" marT="0" marB="0"/>
                </a:tc>
                <a:tc>
                  <a:txBody>
                    <a:bodyPr/>
                    <a:lstStyle/>
                    <a:p>
                      <a:pPr algn="ctr">
                        <a:spcAft>
                          <a:spcPts val="0"/>
                        </a:spcAft>
                      </a:pPr>
                      <a:r>
                        <a:rPr lang="ru-RU" sz="1500">
                          <a:effectLst/>
                          <a:latin typeface="Times New Roman" pitchFamily="18" charset="0"/>
                          <a:cs typeface="Times New Roman" pitchFamily="18" charset="0"/>
                        </a:rPr>
                        <a:t>Штраф до 50 базовых величин (далее – БВ)</a:t>
                      </a:r>
                      <a:endParaRPr lang="ru-RU" sz="1500">
                        <a:effectLst/>
                        <a:latin typeface="Times New Roman" pitchFamily="18" charset="0"/>
                        <a:ea typeface="Times New Roman"/>
                        <a:cs typeface="Times New Roman" pitchFamily="18" charset="0"/>
                      </a:endParaRPr>
                    </a:p>
                  </a:txBody>
                  <a:tcPr marL="68580" marR="68580" marT="0" marB="0"/>
                </a:tc>
              </a:tr>
              <a:tr h="658078">
                <a:tc>
                  <a:txBody>
                    <a:bodyPr/>
                    <a:lstStyle/>
                    <a:p>
                      <a:pPr>
                        <a:spcAft>
                          <a:spcPts val="0"/>
                        </a:spcAft>
                      </a:pPr>
                      <a:r>
                        <a:rPr lang="ru-RU" sz="1500" dirty="0">
                          <a:effectLst/>
                          <a:latin typeface="Times New Roman" pitchFamily="18" charset="0"/>
                          <a:cs typeface="Times New Roman" pitchFamily="18" charset="0"/>
                        </a:rPr>
                        <a:t>Вышеуказанные действия, совершенные лицом, которому персональные данные известны в связи с профессиональной или служебной деятельностью </a:t>
                      </a:r>
                      <a:r>
                        <a:rPr lang="ru-RU" sz="1500" dirty="0" smtClean="0">
                          <a:effectLst/>
                          <a:latin typeface="Times New Roman" pitchFamily="18" charset="0"/>
                          <a:cs typeface="Times New Roman" pitchFamily="18" charset="0"/>
                        </a:rPr>
                        <a:t>(</a:t>
                      </a:r>
                      <a:r>
                        <a:rPr lang="ru-RU" sz="1500" dirty="0">
                          <a:effectLst/>
                          <a:latin typeface="Times New Roman" pitchFamily="18" charset="0"/>
                          <a:cs typeface="Times New Roman" pitchFamily="18" charset="0"/>
                        </a:rPr>
                        <a:t>ч. 2 ст. 23.7 КоАП)</a:t>
                      </a:r>
                      <a:endParaRPr lang="ru-RU" sz="1500" dirty="0">
                        <a:effectLst/>
                        <a:latin typeface="Times New Roman" pitchFamily="18" charset="0"/>
                        <a:ea typeface="Times New Roman"/>
                        <a:cs typeface="Times New Roman" pitchFamily="18" charset="0"/>
                      </a:endParaRPr>
                    </a:p>
                  </a:txBody>
                  <a:tcPr marL="68580" marR="68580" marT="0" marB="0"/>
                </a:tc>
                <a:tc>
                  <a:txBody>
                    <a:bodyPr/>
                    <a:lstStyle/>
                    <a:p>
                      <a:pPr algn="ctr">
                        <a:spcAft>
                          <a:spcPts val="0"/>
                        </a:spcAft>
                      </a:pPr>
                      <a:r>
                        <a:rPr lang="ru-RU" sz="1500" dirty="0">
                          <a:effectLst/>
                          <a:latin typeface="Times New Roman" pitchFamily="18" charset="0"/>
                          <a:cs typeface="Times New Roman" pitchFamily="18" charset="0"/>
                        </a:rPr>
                        <a:t>Штраф от 4 до 100 БВ</a:t>
                      </a:r>
                      <a:endParaRPr lang="ru-RU" sz="1500" dirty="0">
                        <a:effectLst/>
                        <a:latin typeface="Times New Roman" pitchFamily="18" charset="0"/>
                        <a:ea typeface="Times New Roman"/>
                        <a:cs typeface="Times New Roman" pitchFamily="18" charset="0"/>
                      </a:endParaRPr>
                    </a:p>
                  </a:txBody>
                  <a:tcPr marL="68580" marR="68580" marT="0" marB="0"/>
                </a:tc>
              </a:tr>
              <a:tr h="438719">
                <a:tc>
                  <a:txBody>
                    <a:bodyPr/>
                    <a:lstStyle/>
                    <a:p>
                      <a:pPr>
                        <a:spcAft>
                          <a:spcPts val="0"/>
                        </a:spcAft>
                      </a:pPr>
                      <a:r>
                        <a:rPr lang="ru-RU" sz="1500" dirty="0">
                          <a:effectLst/>
                          <a:latin typeface="Times New Roman" pitchFamily="18" charset="0"/>
                          <a:cs typeface="Times New Roman" pitchFamily="18" charset="0"/>
                        </a:rPr>
                        <a:t>Умышленное незаконное распространение персональных данных физических лиц </a:t>
                      </a:r>
                      <a:r>
                        <a:rPr lang="ru-RU" sz="1500" dirty="0" smtClean="0">
                          <a:effectLst/>
                          <a:latin typeface="Times New Roman" pitchFamily="18" charset="0"/>
                          <a:cs typeface="Times New Roman" pitchFamily="18" charset="0"/>
                        </a:rPr>
                        <a:t>(</a:t>
                      </a:r>
                      <a:r>
                        <a:rPr lang="ru-RU" sz="1500" dirty="0">
                          <a:effectLst/>
                          <a:latin typeface="Times New Roman" pitchFamily="18" charset="0"/>
                          <a:cs typeface="Times New Roman" pitchFamily="18" charset="0"/>
                        </a:rPr>
                        <a:t>ч. 3 ст. 23.7 КоАП)</a:t>
                      </a:r>
                      <a:endParaRPr lang="ru-RU" sz="1500" dirty="0">
                        <a:effectLst/>
                        <a:latin typeface="Times New Roman" pitchFamily="18" charset="0"/>
                        <a:ea typeface="Times New Roman"/>
                        <a:cs typeface="Times New Roman" pitchFamily="18" charset="0"/>
                      </a:endParaRPr>
                    </a:p>
                  </a:txBody>
                  <a:tcPr marL="68580" marR="68580" marT="0" marB="0"/>
                </a:tc>
                <a:tc>
                  <a:txBody>
                    <a:bodyPr/>
                    <a:lstStyle/>
                    <a:p>
                      <a:pPr algn="ctr">
                        <a:spcAft>
                          <a:spcPts val="0"/>
                        </a:spcAft>
                      </a:pPr>
                      <a:r>
                        <a:rPr lang="ru-RU" sz="1500" dirty="0">
                          <a:effectLst/>
                          <a:latin typeface="Times New Roman" pitchFamily="18" charset="0"/>
                          <a:cs typeface="Times New Roman" pitchFamily="18" charset="0"/>
                        </a:rPr>
                        <a:t>Штраф до 200 БВ</a:t>
                      </a:r>
                      <a:endParaRPr lang="ru-RU" sz="1500" dirty="0">
                        <a:effectLst/>
                        <a:latin typeface="Times New Roman" pitchFamily="18" charset="0"/>
                        <a:ea typeface="Times New Roman"/>
                        <a:cs typeface="Times New Roman" pitchFamily="18" charset="0"/>
                      </a:endParaRPr>
                    </a:p>
                  </a:txBody>
                  <a:tcPr marL="68580" marR="68580" marT="0" marB="0"/>
                </a:tc>
              </a:tr>
              <a:tr h="1096797">
                <a:tc>
                  <a:txBody>
                    <a:bodyPr/>
                    <a:lstStyle/>
                    <a:p>
                      <a:pPr>
                        <a:spcAft>
                          <a:spcPts val="0"/>
                        </a:spcAft>
                      </a:pPr>
                      <a:r>
                        <a:rPr lang="ru-RU" sz="1500" dirty="0">
                          <a:effectLst/>
                          <a:latin typeface="Times New Roman" pitchFamily="18" charset="0"/>
                          <a:cs typeface="Times New Roman" pitchFamily="18" charset="0"/>
                        </a:rPr>
                        <a:t>Несоблюдение мер обеспечения защиты персональных данных физических лиц </a:t>
                      </a:r>
                      <a:r>
                        <a:rPr lang="ru-RU" sz="1500" baseline="0" dirty="0" smtClean="0">
                          <a:effectLst/>
                          <a:latin typeface="Times New Roman" pitchFamily="18" charset="0"/>
                          <a:cs typeface="Times New Roman" pitchFamily="18" charset="0"/>
                        </a:rPr>
                        <a:t> </a:t>
                      </a:r>
                      <a:r>
                        <a:rPr lang="ru-RU" sz="1500" dirty="0" smtClean="0">
                          <a:effectLst/>
                          <a:latin typeface="Times New Roman" pitchFamily="18" charset="0"/>
                          <a:cs typeface="Times New Roman" pitchFamily="18" charset="0"/>
                        </a:rPr>
                        <a:t>(</a:t>
                      </a:r>
                      <a:r>
                        <a:rPr lang="ru-RU" sz="1500" dirty="0">
                          <a:effectLst/>
                          <a:latin typeface="Times New Roman" pitchFamily="18" charset="0"/>
                          <a:cs typeface="Times New Roman" pitchFamily="18" charset="0"/>
                        </a:rPr>
                        <a:t>ч. 4 ст. 23.7 КоАП)</a:t>
                      </a:r>
                      <a:endParaRPr lang="ru-RU" sz="1500" dirty="0">
                        <a:effectLst/>
                        <a:latin typeface="Times New Roman" pitchFamily="18" charset="0"/>
                        <a:ea typeface="Times New Roman"/>
                        <a:cs typeface="Times New Roman" pitchFamily="18" charset="0"/>
                      </a:endParaRPr>
                    </a:p>
                  </a:txBody>
                  <a:tcPr marL="68580" marR="68580" marT="0" marB="0"/>
                </a:tc>
                <a:tc>
                  <a:txBody>
                    <a:bodyPr/>
                    <a:lstStyle/>
                    <a:p>
                      <a:pPr algn="ctr">
                        <a:spcAft>
                          <a:spcPts val="0"/>
                        </a:spcAft>
                      </a:pPr>
                      <a:r>
                        <a:rPr lang="ru-RU" sz="1500" dirty="0">
                          <a:effectLst/>
                          <a:latin typeface="Times New Roman" pitchFamily="18" charset="0"/>
                          <a:cs typeface="Times New Roman" pitchFamily="18" charset="0"/>
                        </a:rPr>
                        <a:t>Физическое лицо - штраф</a:t>
                      </a:r>
                    </a:p>
                    <a:p>
                      <a:pPr algn="ctr">
                        <a:spcAft>
                          <a:spcPts val="0"/>
                        </a:spcAft>
                      </a:pPr>
                      <a:r>
                        <a:rPr lang="ru-RU" sz="1500" dirty="0">
                          <a:effectLst/>
                          <a:latin typeface="Times New Roman" pitchFamily="18" charset="0"/>
                          <a:cs typeface="Times New Roman" pitchFamily="18" charset="0"/>
                        </a:rPr>
                        <a:t>от 2 до 10 </a:t>
                      </a:r>
                      <a:r>
                        <a:rPr lang="ru-RU" sz="1500" dirty="0" smtClean="0">
                          <a:effectLst/>
                          <a:latin typeface="Times New Roman" pitchFamily="18" charset="0"/>
                          <a:cs typeface="Times New Roman" pitchFamily="18" charset="0"/>
                        </a:rPr>
                        <a:t>БВ.</a:t>
                      </a:r>
                    </a:p>
                    <a:p>
                      <a:pPr algn="ctr">
                        <a:spcAft>
                          <a:spcPts val="0"/>
                        </a:spcAft>
                      </a:pPr>
                      <a:r>
                        <a:rPr lang="ru-RU" sz="1500" dirty="0" smtClean="0">
                          <a:effectLst/>
                          <a:latin typeface="Times New Roman" pitchFamily="18" charset="0"/>
                          <a:cs typeface="Times New Roman" pitchFamily="18" charset="0"/>
                        </a:rPr>
                        <a:t>ИП - штраф от 10 до 25 БВ.</a:t>
                      </a:r>
                    </a:p>
                    <a:p>
                      <a:pPr algn="ctr">
                        <a:spcAft>
                          <a:spcPts val="0"/>
                        </a:spcAft>
                      </a:pPr>
                      <a:r>
                        <a:rPr lang="ru-RU" sz="1500" dirty="0" smtClean="0">
                          <a:effectLst/>
                          <a:latin typeface="Times New Roman" pitchFamily="18" charset="0"/>
                          <a:cs typeface="Times New Roman" pitchFamily="18" charset="0"/>
                        </a:rPr>
                        <a:t>Организация - штраф</a:t>
                      </a:r>
                    </a:p>
                    <a:p>
                      <a:pPr algn="ctr">
                        <a:spcAft>
                          <a:spcPts val="0"/>
                        </a:spcAft>
                      </a:pPr>
                      <a:r>
                        <a:rPr lang="ru-RU" sz="1500" dirty="0" smtClean="0">
                          <a:effectLst/>
                          <a:latin typeface="Times New Roman" pitchFamily="18" charset="0"/>
                          <a:cs typeface="Times New Roman" pitchFamily="18" charset="0"/>
                        </a:rPr>
                        <a:t>от </a:t>
                      </a:r>
                      <a:r>
                        <a:rPr lang="ru-RU" sz="1500" dirty="0">
                          <a:effectLst/>
                          <a:latin typeface="Times New Roman" pitchFamily="18" charset="0"/>
                          <a:cs typeface="Times New Roman" pitchFamily="18" charset="0"/>
                        </a:rPr>
                        <a:t>20 до 50 БВ</a:t>
                      </a:r>
                      <a:endParaRPr lang="ru-RU" sz="1500" dirty="0">
                        <a:effectLst/>
                        <a:latin typeface="Times New Roman" pitchFamily="18" charset="0"/>
                        <a:ea typeface="Times New Roman"/>
                        <a:cs typeface="Times New Roman" pitchFamily="18" charset="0"/>
                      </a:endParaRPr>
                    </a:p>
                  </a:txBody>
                  <a:tcPr marL="68580" marR="68580" marT="0" marB="0"/>
                </a:tc>
              </a:tr>
              <a:tr h="658078">
                <a:tc>
                  <a:txBody>
                    <a:bodyPr/>
                    <a:lstStyle/>
                    <a:p>
                      <a:pPr>
                        <a:spcAft>
                          <a:spcPts val="0"/>
                        </a:spcAft>
                      </a:pPr>
                      <a:r>
                        <a:rPr lang="ru-RU" sz="1500" dirty="0">
                          <a:effectLst/>
                          <a:latin typeface="Times New Roman" pitchFamily="18" charset="0"/>
                          <a:cs typeface="Times New Roman" pitchFamily="18" charset="0"/>
                        </a:rPr>
                        <a:t>Нарушение требований законодательных актов по учету и хранению персональных данных пользователей интернет-услуг </a:t>
                      </a:r>
                      <a:endParaRPr lang="ru-RU" sz="1500" dirty="0" smtClean="0">
                        <a:effectLst/>
                        <a:latin typeface="Times New Roman" pitchFamily="18" charset="0"/>
                        <a:cs typeface="Times New Roman" pitchFamily="18" charset="0"/>
                      </a:endParaRPr>
                    </a:p>
                    <a:p>
                      <a:pPr>
                        <a:spcAft>
                          <a:spcPts val="0"/>
                        </a:spcAft>
                      </a:pPr>
                      <a:r>
                        <a:rPr lang="ru-RU" sz="1500" dirty="0" smtClean="0">
                          <a:effectLst/>
                          <a:latin typeface="Times New Roman" pitchFamily="18" charset="0"/>
                          <a:cs typeface="Times New Roman" pitchFamily="18" charset="0"/>
                        </a:rPr>
                        <a:t>(</a:t>
                      </a:r>
                      <a:r>
                        <a:rPr lang="ru-RU" sz="1500" dirty="0">
                          <a:effectLst/>
                          <a:latin typeface="Times New Roman" pitchFamily="18" charset="0"/>
                          <a:cs typeface="Times New Roman" pitchFamily="18" charset="0"/>
                        </a:rPr>
                        <a:t>ч. 2 ст. 23.9 КоАП)</a:t>
                      </a:r>
                      <a:endParaRPr lang="ru-RU" sz="1500" dirty="0">
                        <a:effectLst/>
                        <a:latin typeface="Times New Roman" pitchFamily="18" charset="0"/>
                        <a:ea typeface="Times New Roman"/>
                        <a:cs typeface="Times New Roman" pitchFamily="18" charset="0"/>
                      </a:endParaRPr>
                    </a:p>
                  </a:txBody>
                  <a:tcPr marL="68580" marR="68580" marT="0" marB="0"/>
                </a:tc>
                <a:tc>
                  <a:txBody>
                    <a:bodyPr/>
                    <a:lstStyle/>
                    <a:p>
                      <a:pPr algn="ctr">
                        <a:spcAft>
                          <a:spcPts val="0"/>
                        </a:spcAft>
                      </a:pPr>
                      <a:r>
                        <a:rPr lang="ru-RU" sz="1500" dirty="0">
                          <a:effectLst/>
                          <a:latin typeface="Times New Roman" pitchFamily="18" charset="0"/>
                          <a:cs typeface="Times New Roman" pitchFamily="18" charset="0"/>
                        </a:rPr>
                        <a:t>Штраф от 5 до 15 БВ</a:t>
                      </a:r>
                      <a:endParaRPr lang="ru-RU" sz="1500" dirty="0">
                        <a:effectLst/>
                        <a:latin typeface="Times New Roman" pitchFamily="18" charset="0"/>
                        <a:ea typeface="Times New Roman"/>
                        <a:cs typeface="Times New Roman" pitchFamily="18" charset="0"/>
                      </a:endParaRPr>
                    </a:p>
                  </a:txBody>
                  <a:tcPr marL="68580" marR="68580" marT="0" marB="0"/>
                </a:tc>
              </a:tr>
            </a:tbl>
          </a:graphicData>
        </a:graphic>
      </p:graphicFrame>
      <p:sp>
        <p:nvSpPr>
          <p:cNvPr id="4" name="Номер слайда 3"/>
          <p:cNvSpPr>
            <a:spLocks noGrp="1"/>
          </p:cNvSpPr>
          <p:nvPr>
            <p:ph type="sldNum" sz="quarter" idx="12"/>
          </p:nvPr>
        </p:nvSpPr>
        <p:spPr/>
        <p:txBody>
          <a:bodyPr/>
          <a:lstStyle/>
          <a:p>
            <a:pPr>
              <a:defRPr/>
            </a:pPr>
            <a:fld id="{7F87E7C4-EAA0-4973-BBFD-2B64D9BA0A28}" type="slidenum">
              <a:rPr lang="ru-RU" smtClean="0">
                <a:solidFill>
                  <a:srgbClr val="000000"/>
                </a:solidFill>
              </a:rPr>
              <a:pPr>
                <a:defRPr/>
              </a:pPr>
              <a:t>13</a:t>
            </a:fld>
            <a:endParaRPr lang="ru-RU">
              <a:solidFill>
                <a:srgbClr val="000000"/>
              </a:solidFill>
            </a:endParaRPr>
          </a:p>
        </p:txBody>
      </p:sp>
    </p:spTree>
    <p:extLst>
      <p:ext uri="{BB962C8B-B14F-4D97-AF65-F5344CB8AC3E}">
        <p14:creationId xmlns:p14="http://schemas.microsoft.com/office/powerpoint/2010/main" val="3162949315"/>
      </p:ext>
    </p:extLst>
  </p:cSld>
  <p:clrMapOvr>
    <a:masterClrMapping/>
  </p:clrMapOvr>
  <p:transition spd="slow">
    <p:cove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lstStyle/>
          <a:p>
            <a:pPr algn="l"/>
            <a:r>
              <a:rPr lang="ru-RU" sz="2800" b="1" dirty="0" smtClean="0">
                <a:solidFill>
                  <a:srgbClr val="0033CC"/>
                </a:solidFill>
                <a:latin typeface="Times New Roman" pitchFamily="18" charset="0"/>
                <a:cs typeface="Times New Roman" pitchFamily="18" charset="0"/>
              </a:rPr>
              <a:t>Ответственность в сфере персональных данных </a:t>
            </a:r>
            <a:endParaRPr lang="ru-RU" sz="2800" b="1" dirty="0">
              <a:solidFill>
                <a:srgbClr val="0033CC"/>
              </a:solidFill>
              <a:latin typeface="Times New Roman" pitchFamily="18" charset="0"/>
              <a:cs typeface="Times New Roman" pitchFamily="18" charset="0"/>
            </a:endParaRPr>
          </a:p>
        </p:txBody>
      </p:sp>
      <p:graphicFrame>
        <p:nvGraphicFramePr>
          <p:cNvPr id="5" name="Объект 4"/>
          <p:cNvGraphicFramePr>
            <a:graphicFrameLocks noGrp="1"/>
          </p:cNvGraphicFramePr>
          <p:nvPr>
            <p:ph idx="1"/>
            <p:extLst>
              <p:ext uri="{D42A27DB-BD31-4B8C-83A1-F6EECF244321}">
                <p14:modId xmlns:p14="http://schemas.microsoft.com/office/powerpoint/2010/main" val="2827283394"/>
              </p:ext>
            </p:extLst>
          </p:nvPr>
        </p:nvGraphicFramePr>
        <p:xfrm>
          <a:off x="457200" y="980728"/>
          <a:ext cx="8229600" cy="4788677"/>
        </p:xfrm>
        <a:graphic>
          <a:graphicData uri="http://schemas.openxmlformats.org/drawingml/2006/table">
            <a:tbl>
              <a:tblPr firstRow="1" bandRow="1">
                <a:tableStyleId>{0E3FDE45-AF77-4B5C-9715-49D594BDF05E}</a:tableStyleId>
              </a:tblPr>
              <a:tblGrid>
                <a:gridCol w="4330824"/>
                <a:gridCol w="3898776"/>
              </a:tblGrid>
              <a:tr h="360040">
                <a:tc gridSpan="2">
                  <a:txBody>
                    <a:bodyPr/>
                    <a:lstStyle/>
                    <a:p>
                      <a:r>
                        <a:rPr lang="ru-RU" sz="2000" dirty="0" smtClean="0">
                          <a:latin typeface="Times New Roman" pitchFamily="18" charset="0"/>
                          <a:cs typeface="Times New Roman" pitchFamily="18" charset="0"/>
                        </a:rPr>
                        <a:t>Уголовная ответственность</a:t>
                      </a:r>
                      <a:endParaRPr lang="ru-RU" sz="2000" dirty="0">
                        <a:latin typeface="Times New Roman" pitchFamily="18" charset="0"/>
                        <a:cs typeface="Times New Roman" pitchFamily="18" charset="0"/>
                      </a:endParaRPr>
                    </a:p>
                  </a:txBody>
                  <a:tcPr/>
                </a:tc>
                <a:tc hMerge="1">
                  <a:txBody>
                    <a:bodyPr/>
                    <a:lstStyle/>
                    <a:p>
                      <a:endParaRPr lang="ru-RU"/>
                    </a:p>
                  </a:txBody>
                  <a:tcPr/>
                </a:tc>
              </a:tr>
              <a:tr h="323840">
                <a:tc>
                  <a:txBody>
                    <a:bodyPr/>
                    <a:lstStyle/>
                    <a:p>
                      <a:pPr algn="ctr">
                        <a:spcAft>
                          <a:spcPts val="0"/>
                        </a:spcAft>
                      </a:pPr>
                      <a:r>
                        <a:rPr lang="ru-RU" sz="1300" b="1" dirty="0">
                          <a:effectLst/>
                          <a:latin typeface="Times New Roman" pitchFamily="18" charset="0"/>
                          <a:ea typeface="Times New Roman"/>
                          <a:cs typeface="Times New Roman" pitchFamily="18" charset="0"/>
                        </a:rPr>
                        <a:t>Состав преступления</a:t>
                      </a:r>
                      <a:endParaRPr lang="ru-RU" sz="1300" dirty="0">
                        <a:effectLst/>
                        <a:latin typeface="Times New Roman" pitchFamily="18" charset="0"/>
                        <a:ea typeface="Times New Roman"/>
                        <a:cs typeface="Times New Roman" pitchFamily="18" charset="0"/>
                      </a:endParaRPr>
                    </a:p>
                  </a:txBody>
                  <a:tcPr marL="68580" marR="68580" marT="0" marB="0"/>
                </a:tc>
                <a:tc>
                  <a:txBody>
                    <a:bodyPr/>
                    <a:lstStyle/>
                    <a:p>
                      <a:pPr algn="ctr">
                        <a:spcAft>
                          <a:spcPts val="0"/>
                        </a:spcAft>
                      </a:pPr>
                      <a:r>
                        <a:rPr lang="ru-RU" sz="1300" b="1">
                          <a:effectLst/>
                          <a:latin typeface="Times New Roman" pitchFamily="18" charset="0"/>
                          <a:ea typeface="Times New Roman"/>
                          <a:cs typeface="Times New Roman" pitchFamily="18" charset="0"/>
                        </a:rPr>
                        <a:t>Уголовная ответственность</a:t>
                      </a:r>
                      <a:endParaRPr lang="ru-RU" sz="1300">
                        <a:effectLst/>
                        <a:latin typeface="Times New Roman" pitchFamily="18" charset="0"/>
                        <a:ea typeface="Times New Roman"/>
                        <a:cs typeface="Times New Roman" pitchFamily="18" charset="0"/>
                      </a:endParaRPr>
                    </a:p>
                  </a:txBody>
                  <a:tcPr marL="68580" marR="68580" marT="0" marB="0"/>
                </a:tc>
              </a:tr>
              <a:tr h="1109257">
                <a:tc>
                  <a:txBody>
                    <a:bodyPr/>
                    <a:lstStyle/>
                    <a:p>
                      <a:pPr>
                        <a:spcAft>
                          <a:spcPts val="0"/>
                        </a:spcAft>
                      </a:pPr>
                      <a:r>
                        <a:rPr lang="ru-RU" sz="1300" dirty="0">
                          <a:effectLst/>
                          <a:latin typeface="Times New Roman" pitchFamily="18" charset="0"/>
                          <a:ea typeface="Times New Roman"/>
                          <a:cs typeface="Times New Roman" pitchFamily="18" charset="0"/>
                        </a:rPr>
                        <a:t>Умышленные незаконные </a:t>
                      </a:r>
                      <a:r>
                        <a:rPr lang="ru-RU" sz="1300" b="1" dirty="0">
                          <a:effectLst/>
                          <a:latin typeface="Times New Roman" pitchFamily="18" charset="0"/>
                          <a:ea typeface="Times New Roman"/>
                          <a:cs typeface="Times New Roman" pitchFamily="18" charset="0"/>
                        </a:rPr>
                        <a:t>сбор, предоставление</a:t>
                      </a:r>
                      <a:r>
                        <a:rPr lang="ru-RU" sz="1300" dirty="0">
                          <a:effectLst/>
                          <a:latin typeface="Times New Roman" pitchFamily="18" charset="0"/>
                          <a:ea typeface="Times New Roman"/>
                          <a:cs typeface="Times New Roman" pitchFamily="18" charset="0"/>
                        </a:rPr>
                        <a:t> информации о персональных данных другого лица без его согласия, повлекшие причинение существенного вреда правам, свободам и законным интересам гражданина </a:t>
                      </a:r>
                      <a:r>
                        <a:rPr lang="ru-RU" sz="1300" dirty="0" smtClean="0">
                          <a:effectLst/>
                          <a:latin typeface="Times New Roman" pitchFamily="18" charset="0"/>
                          <a:ea typeface="Times New Roman"/>
                          <a:cs typeface="Times New Roman" pitchFamily="18" charset="0"/>
                        </a:rPr>
                        <a:t>(</a:t>
                      </a:r>
                      <a:r>
                        <a:rPr lang="ru-RU" sz="1300" dirty="0">
                          <a:effectLst/>
                          <a:latin typeface="Times New Roman" pitchFamily="18" charset="0"/>
                          <a:ea typeface="Times New Roman"/>
                          <a:cs typeface="Times New Roman" pitchFamily="18" charset="0"/>
                        </a:rPr>
                        <a:t>ч. 1 ст. 203-1 Уголовного </a:t>
                      </a:r>
                      <a:r>
                        <a:rPr lang="ru-RU" sz="1300" dirty="0" smtClean="0">
                          <a:effectLst/>
                          <a:latin typeface="Times New Roman" pitchFamily="18" charset="0"/>
                          <a:ea typeface="Times New Roman"/>
                          <a:cs typeface="Times New Roman" pitchFamily="18" charset="0"/>
                        </a:rPr>
                        <a:t>кодекса </a:t>
                      </a:r>
                      <a:r>
                        <a:rPr lang="ru-RU" sz="1300" dirty="0">
                          <a:effectLst/>
                          <a:latin typeface="Times New Roman" pitchFamily="18" charset="0"/>
                          <a:ea typeface="Times New Roman"/>
                          <a:cs typeface="Times New Roman" pitchFamily="18" charset="0"/>
                        </a:rPr>
                        <a:t>Республики Беларусь (далее – УК)</a:t>
                      </a:r>
                    </a:p>
                  </a:txBody>
                  <a:tcPr marL="68580" marR="68580" marT="0" marB="0"/>
                </a:tc>
                <a:tc>
                  <a:txBody>
                    <a:bodyPr/>
                    <a:lstStyle/>
                    <a:p>
                      <a:pPr>
                        <a:spcAft>
                          <a:spcPts val="0"/>
                        </a:spcAft>
                      </a:pPr>
                      <a:r>
                        <a:rPr lang="ru-RU" sz="1300" dirty="0">
                          <a:effectLst/>
                          <a:latin typeface="Times New Roman" pitchFamily="18" charset="0"/>
                          <a:ea typeface="Times New Roman"/>
                          <a:cs typeface="Times New Roman" pitchFamily="18" charset="0"/>
                        </a:rPr>
                        <a:t>Общественные работы, или штраф, или арест, или ограничение свободы до 2 лет, или лишение свободы на тот же срок</a:t>
                      </a:r>
                    </a:p>
                  </a:txBody>
                  <a:tcPr marL="68580" marR="68580" marT="0" marB="0"/>
                </a:tc>
              </a:tr>
              <a:tr h="658078">
                <a:tc>
                  <a:txBody>
                    <a:bodyPr/>
                    <a:lstStyle/>
                    <a:p>
                      <a:pPr>
                        <a:spcAft>
                          <a:spcPts val="0"/>
                        </a:spcAft>
                      </a:pPr>
                      <a:r>
                        <a:rPr lang="ru-RU" sz="1300">
                          <a:effectLst/>
                          <a:latin typeface="Times New Roman" pitchFamily="18" charset="0"/>
                          <a:ea typeface="Times New Roman"/>
                          <a:cs typeface="Times New Roman" pitchFamily="18" charset="0"/>
                        </a:rPr>
                        <a:t>Умышленное незаконное </a:t>
                      </a:r>
                      <a:r>
                        <a:rPr lang="ru-RU" sz="1300" b="1">
                          <a:effectLst/>
                          <a:latin typeface="Times New Roman" pitchFamily="18" charset="0"/>
                          <a:ea typeface="Times New Roman"/>
                          <a:cs typeface="Times New Roman" pitchFamily="18" charset="0"/>
                        </a:rPr>
                        <a:t>распространение</a:t>
                      </a:r>
                      <a:r>
                        <a:rPr lang="ru-RU" sz="1300">
                          <a:effectLst/>
                          <a:latin typeface="Times New Roman" pitchFamily="18" charset="0"/>
                          <a:ea typeface="Times New Roman"/>
                          <a:cs typeface="Times New Roman" pitchFamily="18" charset="0"/>
                        </a:rPr>
                        <a:t> информации о персональных данных другого лица без его согласия, повлекшее причинение существенного вреда правам, свободам и законным интересам гражданина </a:t>
                      </a:r>
                    </a:p>
                    <a:p>
                      <a:pPr>
                        <a:spcAft>
                          <a:spcPts val="0"/>
                        </a:spcAft>
                      </a:pPr>
                      <a:r>
                        <a:rPr lang="ru-RU" sz="1300">
                          <a:effectLst/>
                          <a:latin typeface="Times New Roman" pitchFamily="18" charset="0"/>
                          <a:ea typeface="Times New Roman"/>
                          <a:cs typeface="Times New Roman" pitchFamily="18" charset="0"/>
                        </a:rPr>
                        <a:t>(ч. 2 ст. 203-1 УК)</a:t>
                      </a:r>
                    </a:p>
                  </a:txBody>
                  <a:tcPr marL="68580" marR="68580" marT="0" marB="0"/>
                </a:tc>
                <a:tc>
                  <a:txBody>
                    <a:bodyPr/>
                    <a:lstStyle/>
                    <a:p>
                      <a:pPr>
                        <a:spcAft>
                          <a:spcPts val="0"/>
                        </a:spcAft>
                      </a:pPr>
                      <a:r>
                        <a:rPr lang="ru-RU" sz="1300" dirty="0">
                          <a:effectLst/>
                          <a:latin typeface="Times New Roman" pitchFamily="18" charset="0"/>
                          <a:ea typeface="Times New Roman"/>
                          <a:cs typeface="Times New Roman" pitchFamily="18" charset="0"/>
                        </a:rPr>
                        <a:t>Ограничение свободы до 3 лет или лишение свободы до 3 лет со штрафом</a:t>
                      </a:r>
                    </a:p>
                  </a:txBody>
                  <a:tcPr marL="68580" marR="68580" marT="0" marB="0"/>
                </a:tc>
              </a:tr>
              <a:tr h="438719">
                <a:tc>
                  <a:txBody>
                    <a:bodyPr/>
                    <a:lstStyle/>
                    <a:p>
                      <a:pPr>
                        <a:spcAft>
                          <a:spcPts val="0"/>
                        </a:spcAft>
                      </a:pPr>
                      <a:r>
                        <a:rPr lang="ru-RU" sz="1300" dirty="0">
                          <a:effectLst/>
                          <a:latin typeface="Times New Roman" pitchFamily="18" charset="0"/>
                          <a:ea typeface="Times New Roman"/>
                          <a:cs typeface="Times New Roman" pitchFamily="18" charset="0"/>
                        </a:rPr>
                        <a:t>Вышеуказанные действия, совершенные в отношении лица или его близких в связи с осуществлением им служебной деятельности или с выполнением общественного долга </a:t>
                      </a:r>
                      <a:endParaRPr lang="ru-RU" sz="1300" dirty="0" smtClean="0">
                        <a:effectLst/>
                        <a:latin typeface="Times New Roman" pitchFamily="18" charset="0"/>
                        <a:ea typeface="Times New Roman"/>
                        <a:cs typeface="Times New Roman" pitchFamily="18" charset="0"/>
                      </a:endParaRPr>
                    </a:p>
                    <a:p>
                      <a:pPr>
                        <a:spcAft>
                          <a:spcPts val="0"/>
                        </a:spcAft>
                      </a:pPr>
                      <a:r>
                        <a:rPr lang="ru-RU" sz="1300" dirty="0" smtClean="0">
                          <a:effectLst/>
                          <a:latin typeface="Times New Roman" pitchFamily="18" charset="0"/>
                          <a:ea typeface="Times New Roman"/>
                          <a:cs typeface="Times New Roman" pitchFamily="18" charset="0"/>
                        </a:rPr>
                        <a:t>(</a:t>
                      </a:r>
                      <a:r>
                        <a:rPr lang="ru-RU" sz="1300" dirty="0">
                          <a:effectLst/>
                          <a:latin typeface="Times New Roman" pitchFamily="18" charset="0"/>
                          <a:ea typeface="Times New Roman"/>
                          <a:cs typeface="Times New Roman" pitchFamily="18" charset="0"/>
                        </a:rPr>
                        <a:t>ч. 3 ст. 203-1 УК)</a:t>
                      </a:r>
                    </a:p>
                  </a:txBody>
                  <a:tcPr marL="68580" marR="68580" marT="0" marB="0"/>
                </a:tc>
                <a:tc>
                  <a:txBody>
                    <a:bodyPr/>
                    <a:lstStyle/>
                    <a:p>
                      <a:pPr>
                        <a:spcAft>
                          <a:spcPts val="0"/>
                        </a:spcAft>
                      </a:pPr>
                      <a:r>
                        <a:rPr lang="ru-RU" sz="1300" dirty="0">
                          <a:effectLst/>
                          <a:latin typeface="Times New Roman" pitchFamily="18" charset="0"/>
                          <a:ea typeface="Times New Roman"/>
                          <a:cs typeface="Times New Roman" pitchFamily="18" charset="0"/>
                        </a:rPr>
                        <a:t>Ограничение свободы до 5 лет или лишение свободы до 5 лет со штрафом</a:t>
                      </a:r>
                    </a:p>
                  </a:txBody>
                  <a:tcPr marL="68580" marR="68580" marT="0" marB="0"/>
                </a:tc>
              </a:tr>
              <a:tr h="1096797">
                <a:tc>
                  <a:txBody>
                    <a:bodyPr/>
                    <a:lstStyle/>
                    <a:p>
                      <a:pPr>
                        <a:spcAft>
                          <a:spcPts val="0"/>
                        </a:spcAft>
                      </a:pPr>
                      <a:r>
                        <a:rPr lang="ru-RU" sz="1300">
                          <a:effectLst/>
                          <a:latin typeface="Times New Roman" pitchFamily="18" charset="0"/>
                          <a:ea typeface="Times New Roman"/>
                          <a:cs typeface="Times New Roman" pitchFamily="18" charset="0"/>
                        </a:rPr>
                        <a:t>Несоблюдение мер обеспечения защиты персональных данных лицом, осуществляющим их обработку, повлекшее по неосторожности распространение этих данных и причинение тяжких последствий </a:t>
                      </a:r>
                    </a:p>
                    <a:p>
                      <a:pPr>
                        <a:spcAft>
                          <a:spcPts val="0"/>
                        </a:spcAft>
                      </a:pPr>
                      <a:r>
                        <a:rPr lang="ru-RU" sz="1300">
                          <a:effectLst/>
                          <a:latin typeface="Times New Roman" pitchFamily="18" charset="0"/>
                          <a:ea typeface="Times New Roman"/>
                          <a:cs typeface="Times New Roman" pitchFamily="18" charset="0"/>
                        </a:rPr>
                        <a:t>(ст. 203-2 УК)</a:t>
                      </a:r>
                    </a:p>
                  </a:txBody>
                  <a:tcPr marL="68580" marR="68580" marT="0" marB="0"/>
                </a:tc>
                <a:tc>
                  <a:txBody>
                    <a:bodyPr/>
                    <a:lstStyle/>
                    <a:p>
                      <a:pPr>
                        <a:spcAft>
                          <a:spcPts val="0"/>
                        </a:spcAft>
                      </a:pPr>
                      <a:r>
                        <a:rPr lang="ru-RU" sz="1300" dirty="0">
                          <a:effectLst/>
                          <a:latin typeface="Times New Roman" pitchFamily="18" charset="0"/>
                          <a:ea typeface="Times New Roman"/>
                          <a:cs typeface="Times New Roman" pitchFamily="18" charset="0"/>
                        </a:rPr>
                        <a:t>Штраф, или лишение права занимать определенные должности или заниматься определенной деятельностью, или исправительные работы до 1 года, или арест, или ограничение свободы до 2 лет, или лишение свободы до 1 года</a:t>
                      </a:r>
                    </a:p>
                  </a:txBody>
                  <a:tcPr marL="68580" marR="68580" marT="0" marB="0"/>
                </a:tc>
              </a:tr>
            </a:tbl>
          </a:graphicData>
        </a:graphic>
      </p:graphicFrame>
      <p:sp>
        <p:nvSpPr>
          <p:cNvPr id="4" name="Номер слайда 3"/>
          <p:cNvSpPr>
            <a:spLocks noGrp="1"/>
          </p:cNvSpPr>
          <p:nvPr>
            <p:ph type="sldNum" sz="quarter" idx="12"/>
          </p:nvPr>
        </p:nvSpPr>
        <p:spPr/>
        <p:txBody>
          <a:bodyPr/>
          <a:lstStyle/>
          <a:p>
            <a:pPr>
              <a:defRPr/>
            </a:pPr>
            <a:fld id="{7F87E7C4-EAA0-4973-BBFD-2B64D9BA0A28}" type="slidenum">
              <a:rPr lang="ru-RU" smtClean="0">
                <a:solidFill>
                  <a:srgbClr val="000000"/>
                </a:solidFill>
              </a:rPr>
              <a:pPr>
                <a:defRPr/>
              </a:pPr>
              <a:t>14</a:t>
            </a:fld>
            <a:endParaRPr lang="ru-RU">
              <a:solidFill>
                <a:srgbClr val="000000"/>
              </a:solidFill>
            </a:endParaRPr>
          </a:p>
        </p:txBody>
      </p:sp>
    </p:spTree>
    <p:extLst>
      <p:ext uri="{BB962C8B-B14F-4D97-AF65-F5344CB8AC3E}">
        <p14:creationId xmlns:p14="http://schemas.microsoft.com/office/powerpoint/2010/main" val="1682562956"/>
      </p:ext>
    </p:extLst>
  </p:cSld>
  <p:clrMapOvr>
    <a:masterClrMapping/>
  </p:clrMapOvr>
  <p:transition spd="slow">
    <p:cove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60648"/>
            <a:ext cx="8229600" cy="1143000"/>
          </a:xfrm>
        </p:spPr>
        <p:txBody>
          <a:bodyPr/>
          <a:lstStyle/>
          <a:p>
            <a:r>
              <a:rPr lang="ru-RU" sz="2800" dirty="0">
                <a:latin typeface="Times New Roman" pitchFamily="18" charset="0"/>
                <a:cs typeface="Times New Roman" pitchFamily="18" charset="0"/>
              </a:rPr>
              <a:t/>
            </a:r>
            <a:br>
              <a:rPr lang="ru-RU" sz="2800" dirty="0">
                <a:latin typeface="Times New Roman" pitchFamily="18" charset="0"/>
                <a:cs typeface="Times New Roman" pitchFamily="18" charset="0"/>
              </a:rPr>
            </a:br>
            <a:endParaRPr lang="ru-RU" sz="2800" dirty="0"/>
          </a:p>
        </p:txBody>
      </p:sp>
      <p:sp>
        <p:nvSpPr>
          <p:cNvPr id="3" name="Скругленный прямоугольник 2"/>
          <p:cNvSpPr/>
          <p:nvPr/>
        </p:nvSpPr>
        <p:spPr>
          <a:xfrm>
            <a:off x="683568" y="548680"/>
            <a:ext cx="7776864" cy="1584176"/>
          </a:xfrm>
          <a:prstGeom prst="roundRect">
            <a:avLst/>
          </a:prstGeom>
          <a:ln w="60325"/>
        </p:spPr>
        <p:style>
          <a:lnRef idx="2">
            <a:schemeClr val="accent2"/>
          </a:lnRef>
          <a:fillRef idx="1">
            <a:schemeClr val="lt1"/>
          </a:fillRef>
          <a:effectRef idx="0">
            <a:schemeClr val="accent2"/>
          </a:effectRef>
          <a:fontRef idx="minor">
            <a:schemeClr val="dk1"/>
          </a:fontRef>
        </p:style>
        <p:txBody>
          <a:bodyPr rtlCol="0" anchor="ctr"/>
          <a:lstStyle/>
          <a:p>
            <a:pPr algn="ctr"/>
            <a:r>
              <a:rPr lang="ru-RU" sz="3200" dirty="0" smtClean="0">
                <a:solidFill>
                  <a:srgbClr val="000000"/>
                </a:solidFill>
                <a:latin typeface="Times New Roman" pitchFamily="18" charset="0"/>
                <a:cs typeface="Times New Roman" pitchFamily="18" charset="0"/>
              </a:rPr>
              <a:t>В университете функционирует рубрика </a:t>
            </a:r>
            <a:r>
              <a:rPr lang="ru-RU" sz="3200" b="1" dirty="0" smtClean="0">
                <a:solidFill>
                  <a:srgbClr val="000000"/>
                </a:solidFill>
                <a:latin typeface="Times New Roman" pitchFamily="18" charset="0"/>
                <a:cs typeface="Times New Roman" pitchFamily="18" charset="0"/>
              </a:rPr>
              <a:t>«Защита персональных данных» </a:t>
            </a:r>
            <a:endParaRPr lang="ru-RU" sz="3200" b="1" dirty="0">
              <a:solidFill>
                <a:srgbClr val="000000"/>
              </a:solidFill>
              <a:latin typeface="Times New Roman" pitchFamily="18" charset="0"/>
              <a:cs typeface="Times New Roman" pitchFamily="18" charset="0"/>
            </a:endParaRPr>
          </a:p>
        </p:txBody>
      </p:sp>
      <p:sp>
        <p:nvSpPr>
          <p:cNvPr id="5" name="TextBox 4"/>
          <p:cNvSpPr txBox="1"/>
          <p:nvPr/>
        </p:nvSpPr>
        <p:spPr>
          <a:xfrm>
            <a:off x="683568" y="2472799"/>
            <a:ext cx="7632848" cy="954107"/>
          </a:xfrm>
          <a:prstGeom prst="rect">
            <a:avLst/>
          </a:prstGeom>
          <a:noFill/>
        </p:spPr>
        <p:txBody>
          <a:bodyPr wrap="square" rtlCol="0">
            <a:spAutoFit/>
          </a:bodyPr>
          <a:lstStyle/>
          <a:p>
            <a:pPr algn="ctr"/>
            <a:r>
              <a:rPr lang="ru-RU" sz="2800" dirty="0" smtClean="0">
                <a:solidFill>
                  <a:srgbClr val="000000"/>
                </a:solidFill>
                <a:latin typeface="Times New Roman" pitchFamily="18" charset="0"/>
                <a:cs typeface="Times New Roman" pitchFamily="18" charset="0"/>
              </a:rPr>
              <a:t>которая находится на корпоративном сайте </a:t>
            </a:r>
            <a:r>
              <a:rPr lang="en-US" sz="2800" u="sng" dirty="0" smtClean="0">
                <a:solidFill>
                  <a:srgbClr val="000000"/>
                </a:solidFill>
                <a:latin typeface="Times New Roman" pitchFamily="18" charset="0"/>
                <a:cs typeface="Times New Roman" pitchFamily="18" charset="0"/>
              </a:rPr>
              <a:t>intra.grsu.by</a:t>
            </a:r>
            <a:r>
              <a:rPr lang="ru-RU" sz="2800" dirty="0" smtClean="0">
                <a:solidFill>
                  <a:srgbClr val="000000"/>
                </a:solidFill>
                <a:latin typeface="Times New Roman" pitchFamily="18" charset="0"/>
                <a:cs typeface="Times New Roman" pitchFamily="18" charset="0"/>
              </a:rPr>
              <a:t> в разделе «Правовое обеспечение» </a:t>
            </a:r>
            <a:endParaRPr lang="ru-RU" sz="2800" dirty="0">
              <a:solidFill>
                <a:srgbClr val="000000"/>
              </a:solidFill>
              <a:latin typeface="Times New Roman" pitchFamily="18" charset="0"/>
              <a:cs typeface="Times New Roman" pitchFamily="18" charset="0"/>
            </a:endParaRPr>
          </a:p>
        </p:txBody>
      </p:sp>
      <p:sp>
        <p:nvSpPr>
          <p:cNvPr id="4" name="TextBox 3"/>
          <p:cNvSpPr txBox="1"/>
          <p:nvPr/>
        </p:nvSpPr>
        <p:spPr>
          <a:xfrm>
            <a:off x="827584" y="3604374"/>
            <a:ext cx="7632848" cy="1754326"/>
          </a:xfrm>
          <a:prstGeom prst="rect">
            <a:avLst/>
          </a:prstGeom>
          <a:noFill/>
        </p:spPr>
        <p:txBody>
          <a:bodyPr wrap="square" rtlCol="0">
            <a:spAutoFit/>
          </a:bodyPr>
          <a:lstStyle/>
          <a:p>
            <a:pPr algn="ctr"/>
            <a:r>
              <a:rPr lang="ru-RU" dirty="0" smtClean="0">
                <a:latin typeface="Times New Roman" pitchFamily="18" charset="0"/>
                <a:cs typeface="Times New Roman" pitchFamily="18" charset="0"/>
              </a:rPr>
              <a:t>В этой рубрике можно ознакомиться с нормативными правовыми актами Республики Беларусь и локальными правовыми актами университета, регулирующими порядок обработки и защиты персональных данных, организационно-распорядительными документами, планами и программами университета, а </a:t>
            </a:r>
            <a:r>
              <a:rPr lang="ru-RU" dirty="0">
                <a:latin typeface="Times New Roman" pitchFamily="18" charset="0"/>
                <a:cs typeface="Times New Roman" pitchFamily="18" charset="0"/>
              </a:rPr>
              <a:t>также </a:t>
            </a:r>
            <a:r>
              <a:rPr lang="ru-RU" dirty="0" smtClean="0">
                <a:latin typeface="Times New Roman" pitchFamily="18" charset="0"/>
                <a:cs typeface="Times New Roman" pitchFamily="18" charset="0"/>
              </a:rPr>
              <a:t>рекомендациями, разъяснениями </a:t>
            </a:r>
            <a:r>
              <a:rPr lang="ru-RU" dirty="0">
                <a:latin typeface="Times New Roman" pitchFamily="18" charset="0"/>
                <a:cs typeface="Times New Roman" pitchFamily="18" charset="0"/>
              </a:rPr>
              <a:t>и </a:t>
            </a:r>
            <a:r>
              <a:rPr lang="ru-RU" dirty="0" smtClean="0">
                <a:latin typeface="Times New Roman" pitchFamily="18" charset="0"/>
                <a:cs typeface="Times New Roman" pitchFamily="18" charset="0"/>
              </a:rPr>
              <a:t>иными дополнительными материалами.</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2739001395"/>
      </p:ext>
    </p:extLst>
  </p:cSld>
  <p:clrMapOvr>
    <a:masterClrMapping/>
  </p:clrMapOvr>
  <p:transition spd="slow">
    <p:cove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pPr>
              <a:defRPr/>
            </a:pPr>
            <a:fld id="{E21976FB-B64F-4704-82A6-9608AF8D55FE}" type="slidenum">
              <a:rPr lang="ru-RU" smtClean="0"/>
              <a:pPr>
                <a:defRPr/>
              </a:pPr>
              <a:t>16</a:t>
            </a:fld>
            <a:endParaRPr lang="ru-RU" dirty="0"/>
          </a:p>
        </p:txBody>
      </p:sp>
      <p:sp>
        <p:nvSpPr>
          <p:cNvPr id="3" name="Прямоугольник 2"/>
          <p:cNvSpPr/>
          <p:nvPr/>
        </p:nvSpPr>
        <p:spPr>
          <a:xfrm>
            <a:off x="1803944" y="2263507"/>
            <a:ext cx="5686172" cy="1754326"/>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ru-RU" sz="5400" b="1" cap="all" spc="0" dirty="0" smtClean="0">
                <a:ln w="0"/>
                <a:solidFill>
                  <a:srgbClr val="0033CC"/>
                </a:solidFill>
                <a:effectLst>
                  <a:reflection blurRad="12700" stA="50000" endPos="50000" dist="5000" dir="5400000" sy="-100000" rotWithShape="0"/>
                </a:effectLst>
                <a:latin typeface="Times New Roman" panose="02020603050405020304" pitchFamily="18" charset="0"/>
                <a:cs typeface="Times New Roman" panose="02020603050405020304" pitchFamily="18" charset="0"/>
              </a:rPr>
              <a:t>СПАСИБО </a:t>
            </a:r>
          </a:p>
          <a:p>
            <a:pPr algn="ctr"/>
            <a:r>
              <a:rPr lang="ru-RU" sz="5400" b="1" cap="all" spc="0" dirty="0" smtClean="0">
                <a:ln w="0"/>
                <a:solidFill>
                  <a:srgbClr val="0033CC"/>
                </a:solidFill>
                <a:effectLst>
                  <a:reflection blurRad="12700" stA="50000" endPos="50000" dist="5000" dir="5400000" sy="-100000" rotWithShape="0"/>
                </a:effectLst>
                <a:latin typeface="Times New Roman" panose="02020603050405020304" pitchFamily="18" charset="0"/>
                <a:cs typeface="Times New Roman" panose="02020603050405020304" pitchFamily="18" charset="0"/>
              </a:rPr>
              <a:t>за внимание!</a:t>
            </a:r>
            <a:endParaRPr lang="ru-RU" sz="5400" b="1" cap="all" spc="0" dirty="0">
              <a:ln w="0"/>
              <a:solidFill>
                <a:srgbClr val="0033CC"/>
              </a:solidFill>
              <a:effectLst>
                <a:reflection blurRad="12700" stA="50000" endPos="50000" dist="5000" dir="5400000" sy="-100000" rotWithShape="0"/>
              </a:effectLst>
            </a:endParaRPr>
          </a:p>
        </p:txBody>
      </p:sp>
    </p:spTree>
    <p:extLst>
      <p:ext uri="{BB962C8B-B14F-4D97-AF65-F5344CB8AC3E}">
        <p14:creationId xmlns:p14="http://schemas.microsoft.com/office/powerpoint/2010/main" val="2330306569"/>
      </p:ext>
    </p:extLst>
  </p:cSld>
  <p:clrMapOvr>
    <a:masterClrMapping/>
  </p:clrMapOvr>
  <p:transition spd="slow">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60648"/>
            <a:ext cx="8229600" cy="1143000"/>
          </a:xfrm>
        </p:spPr>
        <p:txBody>
          <a:bodyPr/>
          <a:lstStyle/>
          <a:p>
            <a:r>
              <a:rPr lang="ru-RU" sz="2800" dirty="0">
                <a:latin typeface="Times New Roman" pitchFamily="18" charset="0"/>
                <a:cs typeface="Times New Roman" pitchFamily="18" charset="0"/>
              </a:rPr>
              <a:t/>
            </a:r>
            <a:br>
              <a:rPr lang="ru-RU" sz="2800" dirty="0">
                <a:latin typeface="Times New Roman" pitchFamily="18" charset="0"/>
                <a:cs typeface="Times New Roman" pitchFamily="18" charset="0"/>
              </a:rPr>
            </a:br>
            <a:endParaRPr lang="ru-RU" sz="2800" dirty="0"/>
          </a:p>
        </p:txBody>
      </p:sp>
      <p:sp>
        <p:nvSpPr>
          <p:cNvPr id="3" name="Скругленный прямоугольник 2"/>
          <p:cNvSpPr/>
          <p:nvPr/>
        </p:nvSpPr>
        <p:spPr>
          <a:xfrm>
            <a:off x="539552" y="548680"/>
            <a:ext cx="7776864" cy="1584176"/>
          </a:xfrm>
          <a:prstGeom prst="roundRect">
            <a:avLst/>
          </a:prstGeom>
          <a:ln w="60325"/>
        </p:spPr>
        <p:style>
          <a:lnRef idx="2">
            <a:schemeClr val="accent2"/>
          </a:lnRef>
          <a:fillRef idx="1">
            <a:schemeClr val="lt1"/>
          </a:fillRef>
          <a:effectRef idx="0">
            <a:schemeClr val="accent2"/>
          </a:effectRef>
          <a:fontRef idx="minor">
            <a:schemeClr val="dk1"/>
          </a:fontRef>
        </p:style>
        <p:txBody>
          <a:bodyPr rtlCol="0" anchor="ctr"/>
          <a:lstStyle/>
          <a:p>
            <a:pPr algn="ctr"/>
            <a:r>
              <a:rPr lang="ru-RU" sz="4400" b="1" dirty="0" smtClean="0">
                <a:latin typeface="Times New Roman" pitchFamily="18" charset="0"/>
                <a:cs typeface="Times New Roman" pitchFamily="18" charset="0"/>
              </a:rPr>
              <a:t>Персональные данные </a:t>
            </a:r>
            <a:endParaRPr lang="ru-RU" sz="4400" b="1" dirty="0">
              <a:latin typeface="Times New Roman" pitchFamily="18" charset="0"/>
              <a:cs typeface="Times New Roman" pitchFamily="18" charset="0"/>
            </a:endParaRPr>
          </a:p>
        </p:txBody>
      </p:sp>
      <p:sp>
        <p:nvSpPr>
          <p:cNvPr id="5" name="TextBox 4"/>
          <p:cNvSpPr txBox="1"/>
          <p:nvPr/>
        </p:nvSpPr>
        <p:spPr>
          <a:xfrm>
            <a:off x="683568" y="2492896"/>
            <a:ext cx="7632848" cy="2246769"/>
          </a:xfrm>
          <a:prstGeom prst="rect">
            <a:avLst/>
          </a:prstGeom>
          <a:noFill/>
        </p:spPr>
        <p:txBody>
          <a:bodyPr wrap="square" rtlCol="0">
            <a:spAutoFit/>
          </a:bodyPr>
          <a:lstStyle/>
          <a:p>
            <a:pPr algn="ctr"/>
            <a:r>
              <a:rPr lang="ru-RU" sz="2800" dirty="0" smtClean="0">
                <a:latin typeface="Times New Roman" pitchFamily="18" charset="0"/>
                <a:cs typeface="Times New Roman" pitchFamily="18" charset="0"/>
              </a:rPr>
              <a:t>– </a:t>
            </a:r>
            <a:r>
              <a:rPr lang="ru-RU" sz="2800" dirty="0">
                <a:latin typeface="Times New Roman" pitchFamily="18" charset="0"/>
                <a:cs typeface="Times New Roman" pitchFamily="18" charset="0"/>
              </a:rPr>
              <a:t>это любая информация, относящаяся </a:t>
            </a:r>
            <a:endParaRPr lang="ru-RU" sz="2800" dirty="0" smtClean="0">
              <a:latin typeface="Times New Roman" pitchFamily="18" charset="0"/>
              <a:cs typeface="Times New Roman" pitchFamily="18" charset="0"/>
            </a:endParaRPr>
          </a:p>
          <a:p>
            <a:pPr algn="ctr"/>
            <a:r>
              <a:rPr lang="ru-RU" sz="2800" dirty="0" smtClean="0">
                <a:latin typeface="Times New Roman" pitchFamily="18" charset="0"/>
                <a:cs typeface="Times New Roman" pitchFamily="18" charset="0"/>
              </a:rPr>
              <a:t>к </a:t>
            </a:r>
            <a:r>
              <a:rPr lang="ru-RU" sz="2800" dirty="0">
                <a:latin typeface="Times New Roman" pitchFamily="18" charset="0"/>
                <a:cs typeface="Times New Roman" pitchFamily="18" charset="0"/>
              </a:rPr>
              <a:t>идентификационному физическому лицу </a:t>
            </a:r>
            <a:endParaRPr lang="ru-RU" sz="2800" dirty="0" smtClean="0">
              <a:latin typeface="Times New Roman" pitchFamily="18" charset="0"/>
              <a:cs typeface="Times New Roman" pitchFamily="18" charset="0"/>
            </a:endParaRPr>
          </a:p>
          <a:p>
            <a:pPr algn="ctr"/>
            <a:r>
              <a:rPr lang="ru-RU" sz="2800" dirty="0" smtClean="0">
                <a:latin typeface="Times New Roman" pitchFamily="18" charset="0"/>
                <a:cs typeface="Times New Roman" pitchFamily="18" charset="0"/>
              </a:rPr>
              <a:t>или </a:t>
            </a:r>
            <a:r>
              <a:rPr lang="ru-RU" sz="2800" dirty="0">
                <a:latin typeface="Times New Roman" pitchFamily="18" charset="0"/>
                <a:cs typeface="Times New Roman" pitchFamily="18" charset="0"/>
              </a:rPr>
              <a:t>физическому лицу, которое может быть </a:t>
            </a:r>
            <a:r>
              <a:rPr lang="ru-RU" sz="2800" dirty="0" smtClean="0">
                <a:latin typeface="Times New Roman" pitchFamily="18" charset="0"/>
                <a:cs typeface="Times New Roman" pitchFamily="18" charset="0"/>
              </a:rPr>
              <a:t>идентифицировано</a:t>
            </a:r>
          </a:p>
          <a:p>
            <a:pPr algn="ctr"/>
            <a:r>
              <a:rPr lang="ru-RU" sz="2800" dirty="0" smtClean="0">
                <a:latin typeface="Times New Roman" pitchFamily="18" charset="0"/>
                <a:cs typeface="Times New Roman" pitchFamily="18" charset="0"/>
              </a:rPr>
              <a:t>(ст. 1 Закона «О защите персональных данных»).</a:t>
            </a:r>
            <a:endParaRPr lang="ru-RU" sz="2800" dirty="0">
              <a:latin typeface="Times New Roman" pitchFamily="18" charset="0"/>
              <a:cs typeface="Times New Roman" pitchFamily="18" charset="0"/>
            </a:endParaRPr>
          </a:p>
        </p:txBody>
      </p:sp>
      <p:sp>
        <p:nvSpPr>
          <p:cNvPr id="4" name="TextBox 3"/>
          <p:cNvSpPr txBox="1"/>
          <p:nvPr/>
        </p:nvSpPr>
        <p:spPr>
          <a:xfrm>
            <a:off x="6157270" y="5373216"/>
            <a:ext cx="2956130" cy="523220"/>
          </a:xfrm>
          <a:prstGeom prst="rect">
            <a:avLst/>
          </a:prstGeom>
          <a:noFill/>
        </p:spPr>
        <p:txBody>
          <a:bodyPr wrap="none" rtlCol="0">
            <a:spAutoFit/>
          </a:bodyPr>
          <a:lstStyle/>
          <a:p>
            <a:pPr algn="r"/>
            <a:r>
              <a:rPr lang="ru-RU" sz="1400" i="1" dirty="0" smtClean="0">
                <a:latin typeface="Times New Roman" pitchFamily="18" charset="0"/>
                <a:cs typeface="Times New Roman" pitchFamily="18" charset="0"/>
              </a:rPr>
              <a:t>«Материалы ЕДИ, февраль 2024 г.»</a:t>
            </a:r>
          </a:p>
          <a:p>
            <a:pPr algn="r"/>
            <a:r>
              <a:rPr lang="ru-RU" sz="1400" i="1" dirty="0" smtClean="0">
                <a:latin typeface="Times New Roman" pitchFamily="18" charset="0"/>
                <a:cs typeface="Times New Roman" pitchFamily="18" charset="0"/>
              </a:rPr>
              <a:t>Подготовлено </a:t>
            </a:r>
            <a:r>
              <a:rPr lang="ru-RU" sz="1400" i="1" dirty="0" err="1" smtClean="0">
                <a:latin typeface="Times New Roman" pitchFamily="18" charset="0"/>
                <a:cs typeface="Times New Roman" pitchFamily="18" charset="0"/>
              </a:rPr>
              <a:t>ЦКиПР</a:t>
            </a:r>
            <a:endParaRPr lang="ru-RU" sz="1400" i="1" dirty="0">
              <a:latin typeface="Times New Roman" pitchFamily="18" charset="0"/>
              <a:cs typeface="Times New Roman" pitchFamily="18" charset="0"/>
            </a:endParaRPr>
          </a:p>
        </p:txBody>
      </p:sp>
    </p:spTree>
    <p:extLst>
      <p:ext uri="{BB962C8B-B14F-4D97-AF65-F5344CB8AC3E}">
        <p14:creationId xmlns:p14="http://schemas.microsoft.com/office/powerpoint/2010/main" val="2967020898"/>
      </p:ext>
    </p:extLst>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60648"/>
            <a:ext cx="8229600" cy="1143000"/>
          </a:xfrm>
        </p:spPr>
        <p:txBody>
          <a:bodyPr/>
          <a:lstStyle/>
          <a:p>
            <a:r>
              <a:rPr lang="ru-RU" sz="2800" dirty="0">
                <a:latin typeface="Times New Roman" pitchFamily="18" charset="0"/>
                <a:cs typeface="Times New Roman" pitchFamily="18" charset="0"/>
              </a:rPr>
              <a:t/>
            </a:r>
            <a:br>
              <a:rPr lang="ru-RU" sz="2800" dirty="0">
                <a:latin typeface="Times New Roman" pitchFamily="18" charset="0"/>
                <a:cs typeface="Times New Roman" pitchFamily="18" charset="0"/>
              </a:rPr>
            </a:br>
            <a:endParaRPr lang="ru-RU" sz="2800" dirty="0"/>
          </a:p>
        </p:txBody>
      </p:sp>
      <p:sp>
        <p:nvSpPr>
          <p:cNvPr id="3" name="Скругленный прямоугольник 2"/>
          <p:cNvSpPr/>
          <p:nvPr/>
        </p:nvSpPr>
        <p:spPr>
          <a:xfrm>
            <a:off x="539552" y="548680"/>
            <a:ext cx="7776864" cy="1584176"/>
          </a:xfrm>
          <a:prstGeom prst="roundRect">
            <a:avLst/>
          </a:prstGeom>
          <a:ln w="60325"/>
        </p:spPr>
        <p:style>
          <a:lnRef idx="2">
            <a:schemeClr val="accent2"/>
          </a:lnRef>
          <a:fillRef idx="1">
            <a:schemeClr val="lt1"/>
          </a:fillRef>
          <a:effectRef idx="0">
            <a:schemeClr val="accent2"/>
          </a:effectRef>
          <a:fontRef idx="minor">
            <a:schemeClr val="dk1"/>
          </a:fontRef>
        </p:style>
        <p:txBody>
          <a:bodyPr rtlCol="0" anchor="ctr"/>
          <a:lstStyle/>
          <a:p>
            <a:pPr algn="ctr"/>
            <a:r>
              <a:rPr lang="ru-RU" sz="4400" b="1" dirty="0" smtClean="0">
                <a:solidFill>
                  <a:srgbClr val="000000"/>
                </a:solidFill>
                <a:latin typeface="Times New Roman" pitchFamily="18" charset="0"/>
                <a:cs typeface="Times New Roman" pitchFamily="18" charset="0"/>
              </a:rPr>
              <a:t>Обработка</a:t>
            </a:r>
            <a:r>
              <a:rPr lang="ru-RU" sz="4400" dirty="0" smtClean="0">
                <a:solidFill>
                  <a:srgbClr val="000000"/>
                </a:solidFill>
                <a:latin typeface="Times New Roman" pitchFamily="18" charset="0"/>
                <a:cs typeface="Times New Roman" pitchFamily="18" charset="0"/>
              </a:rPr>
              <a:t> </a:t>
            </a:r>
          </a:p>
          <a:p>
            <a:pPr algn="ctr"/>
            <a:r>
              <a:rPr lang="ru-RU" sz="4400" dirty="0" smtClean="0">
                <a:solidFill>
                  <a:srgbClr val="000000"/>
                </a:solidFill>
                <a:latin typeface="Times New Roman" pitchFamily="18" charset="0"/>
                <a:cs typeface="Times New Roman" pitchFamily="18" charset="0"/>
              </a:rPr>
              <a:t>персональных данных </a:t>
            </a:r>
            <a:endParaRPr lang="ru-RU" sz="4400" dirty="0">
              <a:solidFill>
                <a:srgbClr val="000000"/>
              </a:solidFill>
              <a:latin typeface="Times New Roman" pitchFamily="18" charset="0"/>
              <a:cs typeface="Times New Roman" pitchFamily="18" charset="0"/>
            </a:endParaRPr>
          </a:p>
        </p:txBody>
      </p:sp>
      <p:sp>
        <p:nvSpPr>
          <p:cNvPr id="5" name="TextBox 4"/>
          <p:cNvSpPr txBox="1"/>
          <p:nvPr/>
        </p:nvSpPr>
        <p:spPr>
          <a:xfrm>
            <a:off x="539552" y="2492896"/>
            <a:ext cx="7848872" cy="3108543"/>
          </a:xfrm>
          <a:prstGeom prst="rect">
            <a:avLst/>
          </a:prstGeom>
          <a:noFill/>
        </p:spPr>
        <p:txBody>
          <a:bodyPr wrap="square" rtlCol="0">
            <a:spAutoFit/>
          </a:bodyPr>
          <a:lstStyle/>
          <a:p>
            <a:pPr algn="ctr"/>
            <a:r>
              <a:rPr lang="ru-RU" sz="2800" dirty="0" smtClean="0">
                <a:solidFill>
                  <a:srgbClr val="000000"/>
                </a:solidFill>
                <a:latin typeface="Times New Roman" pitchFamily="18" charset="0"/>
                <a:cs typeface="Times New Roman" pitchFamily="18" charset="0"/>
              </a:rPr>
              <a:t>– </a:t>
            </a:r>
            <a:r>
              <a:rPr lang="ru-RU" sz="2800" dirty="0">
                <a:solidFill>
                  <a:srgbClr val="000000"/>
                </a:solidFill>
                <a:latin typeface="Times New Roman" pitchFamily="18" charset="0"/>
                <a:cs typeface="Times New Roman" pitchFamily="18" charset="0"/>
              </a:rPr>
              <a:t>это любое действие или совокупность действий, совершаемые с персональными данными, включая сбор, систематизацию, хранение, изменение, использование, обезличивание, блокирование, распространение, предоставление, удаление персональных </a:t>
            </a:r>
            <a:r>
              <a:rPr lang="ru-RU" sz="2800" dirty="0" smtClean="0">
                <a:solidFill>
                  <a:srgbClr val="000000"/>
                </a:solidFill>
                <a:latin typeface="Times New Roman" pitchFamily="18" charset="0"/>
                <a:cs typeface="Times New Roman" pitchFamily="18" charset="0"/>
              </a:rPr>
              <a:t>данных</a:t>
            </a:r>
          </a:p>
          <a:p>
            <a:pPr algn="ctr"/>
            <a:r>
              <a:rPr lang="ru-RU" sz="2800" dirty="0" smtClean="0">
                <a:solidFill>
                  <a:srgbClr val="000000"/>
                </a:solidFill>
                <a:latin typeface="Times New Roman" pitchFamily="18" charset="0"/>
                <a:cs typeface="Times New Roman" pitchFamily="18" charset="0"/>
              </a:rPr>
              <a:t> </a:t>
            </a:r>
            <a:r>
              <a:rPr lang="ru-RU" sz="2800" dirty="0">
                <a:solidFill>
                  <a:srgbClr val="000000"/>
                </a:solidFill>
                <a:latin typeface="Times New Roman" pitchFamily="18" charset="0"/>
                <a:cs typeface="Times New Roman" pitchFamily="18" charset="0"/>
              </a:rPr>
              <a:t>(</a:t>
            </a:r>
            <a:r>
              <a:rPr lang="ru-RU" sz="2800" dirty="0" smtClean="0">
                <a:solidFill>
                  <a:srgbClr val="000000"/>
                </a:solidFill>
                <a:latin typeface="Times New Roman" pitchFamily="18" charset="0"/>
                <a:cs typeface="Times New Roman" pitchFamily="18" charset="0"/>
              </a:rPr>
              <a:t>ст. 1 Закона «О защите персональных данных»).</a:t>
            </a:r>
            <a:endParaRPr lang="ru-RU" sz="280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850360394"/>
      </p:ext>
    </p:extLst>
  </p:cSld>
  <p:clrMapOvr>
    <a:masterClrMapping/>
  </p:clrMapOvr>
  <p:transition spd="slow">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val="2294238336"/>
              </p:ext>
            </p:extLst>
          </p:nvPr>
        </p:nvGraphicFramePr>
        <p:xfrm>
          <a:off x="467544" y="1268760"/>
          <a:ext cx="8229600" cy="3636404"/>
        </p:xfrm>
        <a:graphic>
          <a:graphicData uri="http://schemas.openxmlformats.org/drawingml/2006/table">
            <a:tbl>
              <a:tblPr firstRow="1" bandRow="1">
                <a:tableStyleId>{3B4B98B0-60AC-42C2-AFA5-B58CD77FA1E5}</a:tableStyleId>
              </a:tblPr>
              <a:tblGrid>
                <a:gridCol w="4042792"/>
                <a:gridCol w="4186808"/>
              </a:tblGrid>
              <a:tr h="1584176">
                <a:tc>
                  <a:txBody>
                    <a:bodyPr/>
                    <a:lstStyle/>
                    <a:p>
                      <a:pPr algn="ctr"/>
                      <a:r>
                        <a:rPr lang="ru-RU" sz="2400" dirty="0" smtClean="0">
                          <a:latin typeface="Times New Roman" pitchFamily="18" charset="0"/>
                          <a:cs typeface="Times New Roman" pitchFamily="18" charset="0"/>
                        </a:rPr>
                        <a:t>ОПЕРАТОР</a:t>
                      </a:r>
                      <a:endParaRPr lang="ru-RU" sz="2400" dirty="0">
                        <a:latin typeface="Times New Roman" pitchFamily="18" charset="0"/>
                        <a:cs typeface="Times New Roman" pitchFamily="18" charset="0"/>
                      </a:endParaRPr>
                    </a:p>
                  </a:txBody>
                  <a:tcPr/>
                </a:tc>
                <a:tc>
                  <a:txBody>
                    <a:bodyPr/>
                    <a:lstStyle/>
                    <a:p>
                      <a:pPr algn="ctr"/>
                      <a:r>
                        <a:rPr lang="ru-RU" sz="2400" dirty="0" smtClean="0">
                          <a:latin typeface="Times New Roman" pitchFamily="18" charset="0"/>
                          <a:cs typeface="Times New Roman" pitchFamily="18" charset="0"/>
                        </a:rPr>
                        <a:t>СУБЪЕКТ ПЕРСОНАЛЬНЫХ ДАННЫХ</a:t>
                      </a:r>
                      <a:endParaRPr lang="ru-RU" sz="2400" dirty="0">
                        <a:latin typeface="Times New Roman" pitchFamily="18" charset="0"/>
                        <a:cs typeface="Times New Roman" pitchFamily="18" charset="0"/>
                      </a:endParaRPr>
                    </a:p>
                  </a:txBody>
                  <a:tcPr/>
                </a:tc>
              </a:tr>
              <a:tr h="2052228">
                <a:tc>
                  <a:txBody>
                    <a:bodyPr/>
                    <a:lstStyle/>
                    <a:p>
                      <a:pPr algn="ctr"/>
                      <a:r>
                        <a:rPr lang="ru-RU" sz="2400" dirty="0" smtClean="0">
                          <a:effectLst/>
                          <a:latin typeface="Times New Roman"/>
                          <a:ea typeface="Calibri"/>
                        </a:rPr>
                        <a:t>Университет, организуя и осуществляя обработку персональных данных</a:t>
                      </a:r>
                      <a:endParaRPr lang="ru-RU" sz="2400" dirty="0"/>
                    </a:p>
                  </a:txBody>
                  <a:tcPr/>
                </a:tc>
                <a:tc>
                  <a:txBody>
                    <a:bodyPr/>
                    <a:lstStyle/>
                    <a:p>
                      <a:pPr algn="ctr"/>
                      <a:r>
                        <a:rPr lang="ru-RU" sz="2400" dirty="0" smtClean="0">
                          <a:effectLst/>
                          <a:latin typeface="Times New Roman"/>
                          <a:ea typeface="Calibri"/>
                        </a:rPr>
                        <a:t>Физические лица, в отношении которых осуществляется обработка персональных данных</a:t>
                      </a:r>
                      <a:endParaRPr lang="ru-RU" sz="2400" dirty="0"/>
                    </a:p>
                  </a:txBody>
                  <a:tcPr/>
                </a:tc>
              </a:tr>
            </a:tbl>
          </a:graphicData>
        </a:graphic>
      </p:graphicFrame>
    </p:spTree>
    <p:extLst>
      <p:ext uri="{BB962C8B-B14F-4D97-AF65-F5344CB8AC3E}">
        <p14:creationId xmlns:p14="http://schemas.microsoft.com/office/powerpoint/2010/main" val="3949220160"/>
      </p:ext>
    </p:extLst>
  </p:cSld>
  <p:clrMapOvr>
    <a:masterClrMapping/>
  </p:clrMapOvr>
  <p:transition spd="slow">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60648"/>
            <a:ext cx="8229600" cy="1143000"/>
          </a:xfrm>
        </p:spPr>
        <p:txBody>
          <a:bodyPr/>
          <a:lstStyle/>
          <a:p>
            <a:r>
              <a:rPr lang="ru-RU" sz="2800" dirty="0">
                <a:latin typeface="Times New Roman" pitchFamily="18" charset="0"/>
                <a:cs typeface="Times New Roman" pitchFamily="18" charset="0"/>
              </a:rPr>
              <a:t/>
            </a:r>
            <a:br>
              <a:rPr lang="ru-RU" sz="2800" dirty="0">
                <a:latin typeface="Times New Roman" pitchFamily="18" charset="0"/>
                <a:cs typeface="Times New Roman" pitchFamily="18" charset="0"/>
              </a:rPr>
            </a:br>
            <a:endParaRPr lang="ru-RU" sz="2800" dirty="0"/>
          </a:p>
        </p:txBody>
      </p:sp>
      <p:graphicFrame>
        <p:nvGraphicFramePr>
          <p:cNvPr id="6" name="Схема 5"/>
          <p:cNvGraphicFramePr/>
          <p:nvPr>
            <p:extLst>
              <p:ext uri="{D42A27DB-BD31-4B8C-83A1-F6EECF244321}">
                <p14:modId xmlns:p14="http://schemas.microsoft.com/office/powerpoint/2010/main" val="1953224914"/>
              </p:ext>
            </p:extLst>
          </p:nvPr>
        </p:nvGraphicFramePr>
        <p:xfrm>
          <a:off x="323528" y="188640"/>
          <a:ext cx="8424936" cy="56166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00423248"/>
      </p:ext>
    </p:extLst>
  </p:cSld>
  <p:clrMapOvr>
    <a:masterClrMapping/>
  </p:clrMapOvr>
  <p:transition spd="slow">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0"/>
            <a:ext cx="8229600" cy="1556792"/>
          </a:xfrm>
        </p:spPr>
        <p:txBody>
          <a:bodyPr/>
          <a:lstStyle/>
          <a:p>
            <a:pPr algn="just"/>
            <a:r>
              <a:rPr lang="ru-RU" sz="2000" dirty="0">
                <a:solidFill>
                  <a:schemeClr val="tx1"/>
                </a:solidFill>
                <a:latin typeface="Times New Roman" pitchFamily="18" charset="0"/>
                <a:cs typeface="Times New Roman" pitchFamily="18" charset="0"/>
              </a:rPr>
              <a:t>В соответствии с Политикой обработки персональных данных университет осуществляет обработку персональных данных следующих </a:t>
            </a:r>
            <a:r>
              <a:rPr lang="ru-RU" sz="2000" b="1" dirty="0">
                <a:solidFill>
                  <a:schemeClr val="tx1"/>
                </a:solidFill>
                <a:latin typeface="Times New Roman" pitchFamily="18" charset="0"/>
                <a:cs typeface="Times New Roman" pitchFamily="18" charset="0"/>
              </a:rPr>
              <a:t>категорий субъектов персональных данных</a:t>
            </a:r>
            <a:r>
              <a:rPr lang="ru-RU" sz="2000" dirty="0">
                <a:solidFill>
                  <a:schemeClr val="tx1"/>
                </a:solidFill>
                <a:latin typeface="Times New Roman" pitchFamily="18" charset="0"/>
                <a:cs typeface="Times New Roman" pitchFamily="18" charset="0"/>
              </a:rPr>
              <a:t>:</a:t>
            </a:r>
          </a:p>
        </p:txBody>
      </p:sp>
      <p:sp>
        <p:nvSpPr>
          <p:cNvPr id="3" name="Объект 2"/>
          <p:cNvSpPr>
            <a:spLocks noGrp="1"/>
          </p:cNvSpPr>
          <p:nvPr>
            <p:ph idx="1"/>
          </p:nvPr>
        </p:nvSpPr>
        <p:spPr>
          <a:xfrm>
            <a:off x="467544" y="1340768"/>
            <a:ext cx="8280920" cy="4713387"/>
          </a:xfrm>
        </p:spPr>
        <p:txBody>
          <a:bodyPr/>
          <a:lstStyle/>
          <a:p>
            <a:pPr lvl="0" algn="just">
              <a:spcAft>
                <a:spcPts val="0"/>
              </a:spcAft>
              <a:buFont typeface="Vrinda"/>
              <a:buChar char="-"/>
              <a:tabLst>
                <a:tab pos="630555" algn="l"/>
              </a:tabLst>
            </a:pPr>
            <a:r>
              <a:rPr lang="ru-RU" sz="1800" dirty="0">
                <a:latin typeface="Times New Roman"/>
                <a:ea typeface="Times New Roman"/>
                <a:cs typeface="Times New Roman"/>
              </a:rPr>
              <a:t>работников и бывших работников структурных и обособленных подразделений университета;</a:t>
            </a:r>
          </a:p>
          <a:p>
            <a:pPr lvl="0" algn="just">
              <a:spcAft>
                <a:spcPts val="0"/>
              </a:spcAft>
              <a:buFont typeface="Vrinda"/>
              <a:buChar char="-"/>
              <a:tabLst>
                <a:tab pos="630555" algn="l"/>
              </a:tabLst>
            </a:pPr>
            <a:r>
              <a:rPr lang="ru-RU" sz="1800" dirty="0">
                <a:latin typeface="Times New Roman"/>
                <a:ea typeface="Times New Roman"/>
                <a:cs typeface="Times New Roman"/>
              </a:rPr>
              <a:t>кандидатов на занятие вакантных должностей;</a:t>
            </a:r>
          </a:p>
          <a:p>
            <a:pPr lvl="0" algn="just">
              <a:spcAft>
                <a:spcPts val="0"/>
              </a:spcAft>
              <a:buFont typeface="Vrinda"/>
              <a:buChar char="-"/>
              <a:tabLst>
                <a:tab pos="630555" algn="l"/>
              </a:tabLst>
            </a:pPr>
            <a:r>
              <a:rPr lang="ru-RU" sz="1800" dirty="0">
                <a:latin typeface="Times New Roman"/>
                <a:ea typeface="Times New Roman"/>
                <a:cs typeface="Times New Roman"/>
              </a:rPr>
              <a:t>обучающихся и бывших обучающихся университета и их законных представителей;</a:t>
            </a:r>
          </a:p>
          <a:p>
            <a:pPr lvl="0" algn="just">
              <a:spcAft>
                <a:spcPts val="0"/>
              </a:spcAft>
              <a:buFont typeface="Vrinda"/>
              <a:buChar char="-"/>
              <a:tabLst>
                <a:tab pos="630555" algn="l"/>
              </a:tabLst>
            </a:pPr>
            <a:r>
              <a:rPr lang="ru-RU" sz="1800" dirty="0">
                <a:latin typeface="Times New Roman"/>
                <a:ea typeface="Times New Roman"/>
                <a:cs typeface="Times New Roman"/>
              </a:rPr>
              <a:t>абитуриентов и их законных представителей;</a:t>
            </a:r>
          </a:p>
          <a:p>
            <a:pPr lvl="0" algn="just">
              <a:spcAft>
                <a:spcPts val="0"/>
              </a:spcAft>
              <a:buFont typeface="Vrinda"/>
              <a:buChar char="-"/>
              <a:tabLst>
                <a:tab pos="630555" algn="l"/>
              </a:tabLst>
            </a:pPr>
            <a:r>
              <a:rPr lang="ru-RU" sz="1800" dirty="0">
                <a:latin typeface="Times New Roman"/>
                <a:ea typeface="Times New Roman"/>
                <a:cs typeface="Times New Roman"/>
              </a:rPr>
              <a:t>контрагентов университета, являющихся физическими лицами;</a:t>
            </a:r>
          </a:p>
          <a:p>
            <a:pPr lvl="0" algn="just">
              <a:spcAft>
                <a:spcPts val="0"/>
              </a:spcAft>
              <a:buFont typeface="Vrinda"/>
              <a:buChar char="-"/>
              <a:tabLst>
                <a:tab pos="630555" algn="l"/>
              </a:tabLst>
            </a:pPr>
            <a:r>
              <a:rPr lang="ru-RU" sz="1800" dirty="0">
                <a:latin typeface="Times New Roman"/>
                <a:ea typeface="Times New Roman"/>
                <a:cs typeface="Times New Roman"/>
              </a:rPr>
              <a:t>представителей и/или работников контрагентов университета, являющихся юридическими лицами или индивидуальными предпринимателями;</a:t>
            </a:r>
          </a:p>
          <a:p>
            <a:pPr lvl="0" algn="just">
              <a:spcAft>
                <a:spcPts val="0"/>
              </a:spcAft>
              <a:buFont typeface="Vrinda"/>
              <a:buChar char="-"/>
              <a:tabLst>
                <a:tab pos="630555" algn="l"/>
              </a:tabLst>
            </a:pPr>
            <a:r>
              <a:rPr lang="ru-RU" sz="1800" dirty="0">
                <a:latin typeface="Times New Roman"/>
                <a:ea typeface="Times New Roman"/>
                <a:cs typeface="Times New Roman"/>
              </a:rPr>
              <a:t>посетителей университета; пользователей информационных ресурсов университета, в том числе Интернет-ресурсов;</a:t>
            </a:r>
          </a:p>
          <a:p>
            <a:pPr lvl="0" algn="just">
              <a:spcAft>
                <a:spcPts val="0"/>
              </a:spcAft>
              <a:buFont typeface="Vrinda"/>
              <a:buChar char="-"/>
              <a:tabLst>
                <a:tab pos="630555" algn="l"/>
              </a:tabLst>
            </a:pPr>
            <a:r>
              <a:rPr lang="ru-RU" sz="1800" dirty="0">
                <a:latin typeface="Times New Roman"/>
                <a:ea typeface="Times New Roman"/>
                <a:cs typeface="Times New Roman"/>
              </a:rPr>
              <a:t>лиц, предоставивших университету персональные данные при отправке обращений, путем заполнения анкет, в ходе проводимых университетом мероприятий;</a:t>
            </a:r>
          </a:p>
          <a:p>
            <a:pPr lvl="0" algn="just">
              <a:spcAft>
                <a:spcPts val="0"/>
              </a:spcAft>
              <a:buFont typeface="Vrinda"/>
              <a:buChar char="-"/>
              <a:tabLst>
                <a:tab pos="630555" algn="l"/>
              </a:tabLst>
            </a:pPr>
            <a:r>
              <a:rPr lang="ru-RU" sz="1800" dirty="0">
                <a:latin typeface="Times New Roman"/>
                <a:ea typeface="Times New Roman"/>
                <a:cs typeface="Times New Roman"/>
              </a:rPr>
              <a:t>лиц, предоставивших персональные данные университету иным путем.</a:t>
            </a:r>
          </a:p>
          <a:p>
            <a:pPr marL="0" indent="0">
              <a:buNone/>
            </a:pPr>
            <a:endParaRPr lang="ru-RU" dirty="0"/>
          </a:p>
        </p:txBody>
      </p:sp>
      <p:sp>
        <p:nvSpPr>
          <p:cNvPr id="4" name="Номер слайда 3"/>
          <p:cNvSpPr>
            <a:spLocks noGrp="1"/>
          </p:cNvSpPr>
          <p:nvPr>
            <p:ph type="sldNum" sz="quarter" idx="12"/>
          </p:nvPr>
        </p:nvSpPr>
        <p:spPr/>
        <p:txBody>
          <a:bodyPr/>
          <a:lstStyle/>
          <a:p>
            <a:pPr>
              <a:defRPr/>
            </a:pPr>
            <a:fld id="{7F87E7C4-EAA0-4973-BBFD-2B64D9BA0A28}" type="slidenum">
              <a:rPr lang="ru-RU" smtClean="0">
                <a:solidFill>
                  <a:srgbClr val="000000"/>
                </a:solidFill>
              </a:rPr>
              <a:pPr>
                <a:defRPr/>
              </a:pPr>
              <a:t>6</a:t>
            </a:fld>
            <a:endParaRPr lang="ru-RU">
              <a:solidFill>
                <a:srgbClr val="000000"/>
              </a:solidFill>
            </a:endParaRPr>
          </a:p>
        </p:txBody>
      </p:sp>
    </p:spTree>
    <p:extLst>
      <p:ext uri="{BB962C8B-B14F-4D97-AF65-F5344CB8AC3E}">
        <p14:creationId xmlns:p14="http://schemas.microsoft.com/office/powerpoint/2010/main" val="3821298824"/>
      </p:ext>
    </p:extLst>
  </p:cSld>
  <p:clrMapOvr>
    <a:masterClrMapping/>
  </p:clrMapOvr>
  <p:transition spd="slow">
    <p:cov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val="2568608878"/>
              </p:ext>
            </p:extLst>
          </p:nvPr>
        </p:nvGraphicFramePr>
        <p:xfrm>
          <a:off x="457200" y="476250"/>
          <a:ext cx="8229600" cy="5273040"/>
        </p:xfrm>
        <a:graphic>
          <a:graphicData uri="http://schemas.openxmlformats.org/drawingml/2006/table">
            <a:tbl>
              <a:tblPr firstRow="1" bandRow="1">
                <a:tableStyleId>{5DA37D80-6434-44D0-A028-1B22A696006F}</a:tableStyleId>
              </a:tblPr>
              <a:tblGrid>
                <a:gridCol w="4474840"/>
                <a:gridCol w="3754760"/>
              </a:tblGrid>
              <a:tr h="370840">
                <a:tc gridSpan="2">
                  <a:txBody>
                    <a:bodyPr/>
                    <a:lstStyle/>
                    <a:p>
                      <a:pPr algn="ctr"/>
                      <a:r>
                        <a:rPr lang="ru-RU" sz="1900" b="0" dirty="0" smtClean="0">
                          <a:latin typeface="Times New Roman" pitchFamily="18" charset="0"/>
                          <a:cs typeface="Times New Roman" pitchFamily="18" charset="0"/>
                        </a:rPr>
                        <a:t>В соответствии с Положением об обработке и защите персональных данных</a:t>
                      </a:r>
                      <a:br>
                        <a:rPr lang="ru-RU" sz="1900" b="0" dirty="0" smtClean="0">
                          <a:latin typeface="Times New Roman" pitchFamily="18" charset="0"/>
                          <a:cs typeface="Times New Roman" pitchFamily="18" charset="0"/>
                        </a:rPr>
                      </a:br>
                      <a:r>
                        <a:rPr lang="ru-RU" sz="1900" b="0" dirty="0" smtClean="0">
                          <a:latin typeface="Times New Roman" pitchFamily="18" charset="0"/>
                          <a:cs typeface="Times New Roman" pitchFamily="18" charset="0"/>
                        </a:rPr>
                        <a:t>обрабатываемые в университете персональные данные </a:t>
                      </a:r>
                      <a:r>
                        <a:rPr lang="ru-RU" sz="1900" b="1" dirty="0" smtClean="0">
                          <a:latin typeface="Times New Roman" pitchFamily="18" charset="0"/>
                          <a:cs typeface="Times New Roman" pitchFamily="18" charset="0"/>
                        </a:rPr>
                        <a:t>делятся на: </a:t>
                      </a:r>
                      <a:endParaRPr lang="ru-RU" sz="1900" b="1" dirty="0">
                        <a:latin typeface="Times New Roman" pitchFamily="18" charset="0"/>
                        <a:cs typeface="Times New Roman" pitchFamily="18" charset="0"/>
                      </a:endParaRPr>
                    </a:p>
                  </a:txBody>
                  <a:tcPr/>
                </a:tc>
                <a:tc hMerge="1">
                  <a:txBody>
                    <a:bodyPr/>
                    <a:lstStyle/>
                    <a:p>
                      <a:endParaRPr lang="ru-RU" dirty="0"/>
                    </a:p>
                  </a:txBody>
                  <a:tcPr/>
                </a:tc>
              </a:tr>
              <a:tr h="370840">
                <a:tc>
                  <a:txBody>
                    <a:bodyPr/>
                    <a:lstStyle/>
                    <a:p>
                      <a:pPr algn="ctr"/>
                      <a:r>
                        <a:rPr lang="ru-RU" sz="2000" b="1" dirty="0" smtClean="0">
                          <a:latin typeface="Times New Roman" pitchFamily="18" charset="0"/>
                          <a:cs typeface="Times New Roman" pitchFamily="18" charset="0"/>
                        </a:rPr>
                        <a:t>Общие </a:t>
                      </a:r>
                      <a:endParaRPr lang="ru-RU" sz="2000" b="1" dirty="0">
                        <a:latin typeface="Times New Roman" pitchFamily="18" charset="0"/>
                        <a:cs typeface="Times New Roman" pitchFamily="18" charset="0"/>
                      </a:endParaRPr>
                    </a:p>
                  </a:txBody>
                  <a:tcPr/>
                </a:tc>
                <a:tc>
                  <a:txBody>
                    <a:bodyPr/>
                    <a:lstStyle/>
                    <a:p>
                      <a:pPr algn="ctr"/>
                      <a:r>
                        <a:rPr lang="ru-RU" sz="2000" b="1" dirty="0" smtClean="0">
                          <a:latin typeface="Times New Roman" pitchFamily="18" charset="0"/>
                          <a:cs typeface="Times New Roman" pitchFamily="18" charset="0"/>
                        </a:rPr>
                        <a:t>Специальные</a:t>
                      </a:r>
                      <a:endParaRPr lang="ru-RU" sz="2000" b="1" dirty="0">
                        <a:latin typeface="Times New Roman" pitchFamily="18" charset="0"/>
                        <a:cs typeface="Times New Roman" pitchFamily="18" charset="0"/>
                      </a:endParaRPr>
                    </a:p>
                  </a:txBody>
                  <a:tcPr/>
                </a:tc>
              </a:tr>
              <a:tr h="370840">
                <a:tc>
                  <a:txBody>
                    <a:bodyPr/>
                    <a:lstStyle/>
                    <a:p>
                      <a:pPr marL="285750" indent="-285750" algn="just">
                        <a:buFontTx/>
                        <a:buChar char="-"/>
                      </a:pPr>
                      <a:r>
                        <a:rPr lang="ru-RU" sz="1500" b="1" dirty="0" smtClean="0">
                          <a:latin typeface="Times New Roman" pitchFamily="18" charset="0"/>
                          <a:cs typeface="Times New Roman" pitchFamily="18" charset="0"/>
                        </a:rPr>
                        <a:t>Основные</a:t>
                      </a:r>
                      <a:r>
                        <a:rPr lang="ru-RU" sz="1500" b="1" baseline="0" dirty="0" smtClean="0">
                          <a:latin typeface="Times New Roman" pitchFamily="18" charset="0"/>
                          <a:cs typeface="Times New Roman" pitchFamily="18" charset="0"/>
                        </a:rPr>
                        <a:t> </a:t>
                      </a:r>
                      <a:r>
                        <a:rPr lang="ru-RU" sz="1500" baseline="0" dirty="0" smtClean="0">
                          <a:latin typeface="Times New Roman" pitchFamily="18" charset="0"/>
                          <a:cs typeface="Times New Roman" pitchFamily="18" charset="0"/>
                        </a:rPr>
                        <a:t>(идентификационный номер; ФИО; пол; число, месяц, год рождения; место рождения; реквизиты документа, удостоверяющего личность; данные о гражданстве (подданстве); данные о регистрации по месту жительства (месту пребывания), адрес фактического проживания; данные о смерти или объявлении физического лица умершим, признании безвестно отсутствующим, недееспособным, ограниченно дееспособным);</a:t>
                      </a:r>
                    </a:p>
                    <a:p>
                      <a:pPr marL="285750" indent="-285750" algn="just">
                        <a:buFontTx/>
                        <a:buChar char="-"/>
                      </a:pPr>
                      <a:r>
                        <a:rPr lang="ru-RU" sz="1500" b="1" dirty="0" smtClean="0">
                          <a:latin typeface="Times New Roman" pitchFamily="18" charset="0"/>
                          <a:cs typeface="Times New Roman" pitchFamily="18" charset="0"/>
                        </a:rPr>
                        <a:t>Дополнительные</a:t>
                      </a:r>
                      <a:r>
                        <a:rPr lang="ru-RU" sz="1500" dirty="0" smtClean="0">
                          <a:latin typeface="Times New Roman" pitchFamily="18" charset="0"/>
                          <a:cs typeface="Times New Roman" pitchFamily="18" charset="0"/>
                        </a:rPr>
                        <a:t> (номера рабочих, домашних (стационарных) и мобильных телефонов или сведения о других способах связи; реквизиты свидетельства о браке; сведения о семейном положении, составе семьи и близких родственниках; сведения о воинском учете и реквизиты документов воинского учета; сведения об образовании и др.)</a:t>
                      </a:r>
                      <a:endParaRPr lang="ru-RU" sz="1500" dirty="0">
                        <a:latin typeface="Times New Roman" pitchFamily="18" charset="0"/>
                        <a:cs typeface="Times New Roman" pitchFamily="18" charset="0"/>
                      </a:endParaRPr>
                    </a:p>
                  </a:txBody>
                  <a:tcPr/>
                </a:tc>
                <a:tc>
                  <a:txBody>
                    <a:bodyPr/>
                    <a:lstStyle/>
                    <a:p>
                      <a:pPr marL="285750" indent="-285750" algn="just">
                        <a:buFontTx/>
                        <a:buChar char="-"/>
                      </a:pPr>
                      <a:r>
                        <a:rPr lang="ru-RU" sz="1500" b="1" baseline="0" dirty="0" smtClean="0">
                          <a:latin typeface="Times New Roman" pitchFamily="18" charset="0"/>
                          <a:cs typeface="Times New Roman" pitchFamily="18" charset="0"/>
                        </a:rPr>
                        <a:t>Б</a:t>
                      </a:r>
                      <a:r>
                        <a:rPr lang="ru-RU" sz="1500" b="1" dirty="0" smtClean="0">
                          <a:latin typeface="Times New Roman" pitchFamily="18" charset="0"/>
                          <a:cs typeface="Times New Roman" pitchFamily="18" charset="0"/>
                        </a:rPr>
                        <a:t>иометрические</a:t>
                      </a:r>
                      <a:r>
                        <a:rPr lang="ru-RU" sz="1500" dirty="0" smtClean="0">
                          <a:latin typeface="Times New Roman" pitchFamily="18" charset="0"/>
                          <a:cs typeface="Times New Roman" pitchFamily="18" charset="0"/>
                        </a:rPr>
                        <a:t> (включая</a:t>
                      </a:r>
                      <a:r>
                        <a:rPr lang="ru-RU" sz="1500" baseline="0" dirty="0" smtClean="0">
                          <a:latin typeface="Times New Roman" pitchFamily="18" charset="0"/>
                          <a:cs typeface="Times New Roman" pitchFamily="18" charset="0"/>
                        </a:rPr>
                        <a:t> </a:t>
                      </a:r>
                      <a:r>
                        <a:rPr lang="ru-RU" sz="1500" dirty="0" smtClean="0">
                          <a:latin typeface="Times New Roman" pitchFamily="18" charset="0"/>
                          <a:cs typeface="Times New Roman" pitchFamily="18" charset="0"/>
                        </a:rPr>
                        <a:t>фотографии, изображения с камер видеонаблюдения, записи голоса);</a:t>
                      </a:r>
                    </a:p>
                    <a:p>
                      <a:pPr marL="285750" indent="-285750" algn="just">
                        <a:buFontTx/>
                        <a:buChar char="-"/>
                      </a:pPr>
                      <a:r>
                        <a:rPr lang="ru-RU" sz="1500" b="1" dirty="0" smtClean="0">
                          <a:latin typeface="Times New Roman" pitchFamily="18" charset="0"/>
                          <a:cs typeface="Times New Roman" pitchFamily="18" charset="0"/>
                        </a:rPr>
                        <a:t>иные специальные персональные данные</a:t>
                      </a:r>
                      <a:r>
                        <a:rPr lang="ru-RU" sz="1500" dirty="0" smtClean="0">
                          <a:latin typeface="Times New Roman" pitchFamily="18" charset="0"/>
                          <a:cs typeface="Times New Roman" pitchFamily="18" charset="0"/>
                        </a:rPr>
                        <a:t>, касающиеся членства в профессиональных союзах, здоровья, привлечения к административной или уголовной ответственности.</a:t>
                      </a:r>
                    </a:p>
                    <a:p>
                      <a:endParaRPr lang="ru-RU" dirty="0"/>
                    </a:p>
                  </a:txBody>
                  <a:tcPr/>
                </a:tc>
              </a:tr>
            </a:tbl>
          </a:graphicData>
        </a:graphic>
      </p:graphicFrame>
    </p:spTree>
    <p:extLst>
      <p:ext uri="{BB962C8B-B14F-4D97-AF65-F5344CB8AC3E}">
        <p14:creationId xmlns:p14="http://schemas.microsoft.com/office/powerpoint/2010/main" val="3197909748"/>
      </p:ext>
    </p:extLst>
  </p:cSld>
  <p:clrMapOvr>
    <a:masterClrMapping/>
  </p:clrMapOvr>
  <p:transition spd="slow">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2276872"/>
            <a:ext cx="8280920" cy="3705275"/>
          </a:xfrm>
        </p:spPr>
        <p:txBody>
          <a:bodyPr/>
          <a:lstStyle/>
          <a:p>
            <a:pPr marL="0" indent="0" algn="just">
              <a:buNone/>
            </a:pPr>
            <a:r>
              <a:rPr lang="ru-RU" sz="2200" dirty="0">
                <a:latin typeface="Times New Roman" pitchFamily="18" charset="0"/>
                <a:cs typeface="Times New Roman" pitchFamily="18" charset="0"/>
              </a:rPr>
              <a:t>Согласие субъекта персональных данных может быть получено:</a:t>
            </a:r>
          </a:p>
          <a:p>
            <a:pPr algn="just"/>
            <a:r>
              <a:rPr lang="ru-RU" sz="2200" dirty="0" smtClean="0">
                <a:latin typeface="Times New Roman" pitchFamily="18" charset="0"/>
                <a:cs typeface="Times New Roman" pitchFamily="18" charset="0"/>
              </a:rPr>
              <a:t>в </a:t>
            </a:r>
            <a:r>
              <a:rPr lang="ru-RU" sz="2200" dirty="0">
                <a:latin typeface="Times New Roman" pitchFamily="18" charset="0"/>
                <a:cs typeface="Times New Roman" pitchFamily="18" charset="0"/>
              </a:rPr>
              <a:t>письменной форме;</a:t>
            </a:r>
          </a:p>
          <a:p>
            <a:pPr algn="just"/>
            <a:r>
              <a:rPr lang="ru-RU" sz="2200" dirty="0" smtClean="0">
                <a:latin typeface="Times New Roman" pitchFamily="18" charset="0"/>
                <a:cs typeface="Times New Roman" pitchFamily="18" charset="0"/>
              </a:rPr>
              <a:t>в </a:t>
            </a:r>
            <a:r>
              <a:rPr lang="ru-RU" sz="2200" dirty="0">
                <a:latin typeface="Times New Roman" pitchFamily="18" charset="0"/>
                <a:cs typeface="Times New Roman" pitchFamily="18" charset="0"/>
              </a:rPr>
              <a:t>виде электронного документа;</a:t>
            </a:r>
          </a:p>
          <a:p>
            <a:pPr algn="just"/>
            <a:r>
              <a:rPr lang="ru-RU" sz="2200" dirty="0" smtClean="0">
                <a:latin typeface="Times New Roman" pitchFamily="18" charset="0"/>
                <a:cs typeface="Times New Roman" pitchFamily="18" charset="0"/>
              </a:rPr>
              <a:t>в </a:t>
            </a:r>
            <a:r>
              <a:rPr lang="ru-RU" sz="2200" dirty="0">
                <a:latin typeface="Times New Roman" pitchFamily="18" charset="0"/>
                <a:cs typeface="Times New Roman" pitchFamily="18" charset="0"/>
              </a:rPr>
              <a:t>иной электронной форме (указание субъектом персональных данных определенной информации (кода) после получения CMC-сообщения, сообщение на адрес электронной почты, проставление соответствующей отметки на </a:t>
            </a:r>
            <a:r>
              <a:rPr lang="ru-RU" sz="2200" dirty="0" err="1">
                <a:latin typeface="Times New Roman" pitchFamily="18" charset="0"/>
                <a:cs typeface="Times New Roman" pitchFamily="18" charset="0"/>
              </a:rPr>
              <a:t>интернет-ресурсе</a:t>
            </a:r>
            <a:r>
              <a:rPr lang="ru-RU" sz="2200" dirty="0">
                <a:latin typeface="Times New Roman" pitchFamily="18" charset="0"/>
                <a:cs typeface="Times New Roman" pitchFamily="18" charset="0"/>
              </a:rPr>
              <a:t> и другие способы, позволяющих установить факт получения согласия субъекта персональных данных).</a:t>
            </a:r>
          </a:p>
          <a:p>
            <a:pPr algn="just"/>
            <a:endParaRPr lang="ru-RU" sz="2200" dirty="0">
              <a:latin typeface="Times New Roman" pitchFamily="18" charset="0"/>
              <a:cs typeface="Times New Roman" pitchFamily="18" charset="0"/>
            </a:endParaRPr>
          </a:p>
        </p:txBody>
      </p:sp>
      <p:sp>
        <p:nvSpPr>
          <p:cNvPr id="5" name="TextBox 4"/>
          <p:cNvSpPr txBox="1"/>
          <p:nvPr/>
        </p:nvSpPr>
        <p:spPr>
          <a:xfrm>
            <a:off x="323528" y="404664"/>
            <a:ext cx="8568952" cy="1631216"/>
          </a:xfrm>
          <a:prstGeom prst="rect">
            <a:avLst/>
          </a:prstGeom>
          <a:noFill/>
        </p:spPr>
        <p:txBody>
          <a:bodyPr wrap="square" rtlCol="0">
            <a:spAutoFit/>
          </a:bodyPr>
          <a:lstStyle/>
          <a:p>
            <a:pPr algn="ctr"/>
            <a:r>
              <a:rPr lang="ru-RU" sz="2500" kern="0" dirty="0">
                <a:solidFill>
                  <a:srgbClr val="000000"/>
                </a:solidFill>
                <a:latin typeface="Times New Roman"/>
                <a:ea typeface="Times New Roman"/>
                <a:cs typeface="+mj-cs"/>
              </a:rPr>
              <a:t>Обработка персональных данных </a:t>
            </a:r>
            <a:r>
              <a:rPr lang="ru-RU" sz="2500" kern="0" dirty="0" smtClean="0">
                <a:solidFill>
                  <a:srgbClr val="000000"/>
                </a:solidFill>
                <a:latin typeface="Times New Roman"/>
                <a:ea typeface="Times New Roman"/>
                <a:cs typeface="+mj-cs"/>
              </a:rPr>
              <a:t/>
            </a:r>
            <a:br>
              <a:rPr lang="ru-RU" sz="2500" kern="0" dirty="0" smtClean="0">
                <a:solidFill>
                  <a:srgbClr val="000000"/>
                </a:solidFill>
                <a:latin typeface="Times New Roman"/>
                <a:ea typeface="Times New Roman"/>
                <a:cs typeface="+mj-cs"/>
              </a:rPr>
            </a:br>
            <a:r>
              <a:rPr lang="ru-RU" sz="2500" kern="0" dirty="0" smtClean="0">
                <a:solidFill>
                  <a:srgbClr val="000000"/>
                </a:solidFill>
                <a:latin typeface="Times New Roman"/>
                <a:ea typeface="Times New Roman"/>
                <a:cs typeface="+mj-cs"/>
              </a:rPr>
              <a:t>осуществляется с </a:t>
            </a:r>
            <a:r>
              <a:rPr lang="ru-RU" sz="2500" b="1" kern="0" dirty="0">
                <a:solidFill>
                  <a:srgbClr val="0033CC"/>
                </a:solidFill>
                <a:latin typeface="Times New Roman"/>
                <a:ea typeface="Times New Roman"/>
                <a:cs typeface="+mj-cs"/>
              </a:rPr>
              <a:t>согласия</a:t>
            </a:r>
            <a:r>
              <a:rPr lang="ru-RU" sz="2500" b="1" kern="0" dirty="0">
                <a:solidFill>
                  <a:srgbClr val="000000"/>
                </a:solidFill>
                <a:latin typeface="Times New Roman"/>
                <a:ea typeface="Times New Roman"/>
                <a:cs typeface="+mj-cs"/>
              </a:rPr>
              <a:t> </a:t>
            </a:r>
            <a:r>
              <a:rPr lang="ru-RU" sz="2500" kern="0" dirty="0">
                <a:solidFill>
                  <a:srgbClr val="000000"/>
                </a:solidFill>
                <a:latin typeface="Times New Roman"/>
                <a:ea typeface="Times New Roman"/>
                <a:cs typeface="+mj-cs"/>
              </a:rPr>
              <a:t>субъекта персональных данных, </a:t>
            </a:r>
            <a:r>
              <a:rPr lang="ru-RU" sz="2500" kern="0" dirty="0" smtClean="0">
                <a:solidFill>
                  <a:srgbClr val="000000"/>
                </a:solidFill>
                <a:latin typeface="Times New Roman"/>
                <a:ea typeface="Times New Roman"/>
                <a:cs typeface="+mj-cs"/>
              </a:rPr>
              <a:t/>
            </a:r>
            <a:br>
              <a:rPr lang="ru-RU" sz="2500" kern="0" dirty="0" smtClean="0">
                <a:solidFill>
                  <a:srgbClr val="000000"/>
                </a:solidFill>
                <a:latin typeface="Times New Roman"/>
                <a:ea typeface="Times New Roman"/>
                <a:cs typeface="+mj-cs"/>
              </a:rPr>
            </a:br>
            <a:r>
              <a:rPr lang="ru-RU" sz="2500" kern="0" dirty="0" smtClean="0">
                <a:solidFill>
                  <a:srgbClr val="000000"/>
                </a:solidFill>
                <a:latin typeface="Times New Roman"/>
                <a:ea typeface="Times New Roman"/>
                <a:cs typeface="+mj-cs"/>
              </a:rPr>
              <a:t>за </a:t>
            </a:r>
            <a:r>
              <a:rPr lang="ru-RU" sz="2500" kern="0" dirty="0">
                <a:solidFill>
                  <a:srgbClr val="000000"/>
                </a:solidFill>
                <a:latin typeface="Times New Roman"/>
                <a:ea typeface="Times New Roman"/>
                <a:cs typeface="+mj-cs"/>
              </a:rPr>
              <a:t>исключением случаев, предусмотренных </a:t>
            </a:r>
            <a:r>
              <a:rPr lang="ru-RU" sz="2500" kern="0" dirty="0" smtClean="0">
                <a:solidFill>
                  <a:srgbClr val="000000"/>
                </a:solidFill>
                <a:latin typeface="Times New Roman"/>
                <a:ea typeface="Times New Roman"/>
                <a:cs typeface="+mj-cs"/>
              </a:rPr>
              <a:t/>
            </a:r>
            <a:br>
              <a:rPr lang="ru-RU" sz="2500" kern="0" dirty="0" smtClean="0">
                <a:solidFill>
                  <a:srgbClr val="000000"/>
                </a:solidFill>
                <a:latin typeface="Times New Roman"/>
                <a:ea typeface="Times New Roman"/>
                <a:cs typeface="+mj-cs"/>
              </a:rPr>
            </a:br>
            <a:r>
              <a:rPr lang="ru-RU" sz="2500" kern="0" dirty="0" smtClean="0">
                <a:solidFill>
                  <a:srgbClr val="000000"/>
                </a:solidFill>
                <a:latin typeface="Times New Roman"/>
                <a:ea typeface="Times New Roman"/>
                <a:cs typeface="+mj-cs"/>
              </a:rPr>
              <a:t>законодательными </a:t>
            </a:r>
            <a:r>
              <a:rPr lang="ru-RU" sz="2500" kern="0" dirty="0">
                <a:solidFill>
                  <a:srgbClr val="000000"/>
                </a:solidFill>
                <a:latin typeface="Times New Roman"/>
                <a:ea typeface="Times New Roman"/>
                <a:cs typeface="+mj-cs"/>
              </a:rPr>
              <a:t>актами Республики Беларусь</a:t>
            </a:r>
            <a:r>
              <a:rPr lang="ru-RU" sz="2400" kern="0" dirty="0">
                <a:solidFill>
                  <a:srgbClr val="000000"/>
                </a:solidFill>
                <a:latin typeface="Times New Roman"/>
                <a:ea typeface="Times New Roman"/>
                <a:cs typeface="+mj-cs"/>
              </a:rPr>
              <a:t>.</a:t>
            </a:r>
            <a:endParaRPr lang="ru-RU" dirty="0"/>
          </a:p>
        </p:txBody>
      </p:sp>
    </p:spTree>
    <p:extLst>
      <p:ext uri="{BB962C8B-B14F-4D97-AF65-F5344CB8AC3E}">
        <p14:creationId xmlns:p14="http://schemas.microsoft.com/office/powerpoint/2010/main" val="340057820"/>
      </p:ext>
    </p:extLst>
  </p:cSld>
  <p:clrMapOvr>
    <a:masterClrMapping/>
  </p:clrMapOvr>
  <p:transition spd="slow">
    <p:cov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val="2000200988"/>
              </p:ext>
            </p:extLst>
          </p:nvPr>
        </p:nvGraphicFramePr>
        <p:xfrm>
          <a:off x="467544" y="332656"/>
          <a:ext cx="8229600" cy="55774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Номер слайда 3"/>
          <p:cNvSpPr>
            <a:spLocks noGrp="1"/>
          </p:cNvSpPr>
          <p:nvPr>
            <p:ph type="sldNum" sz="quarter" idx="12"/>
          </p:nvPr>
        </p:nvSpPr>
        <p:spPr/>
        <p:txBody>
          <a:bodyPr/>
          <a:lstStyle/>
          <a:p>
            <a:pPr>
              <a:defRPr/>
            </a:pPr>
            <a:fld id="{7F87E7C4-EAA0-4973-BBFD-2B64D9BA0A28}" type="slidenum">
              <a:rPr lang="ru-RU" smtClean="0">
                <a:solidFill>
                  <a:srgbClr val="000000"/>
                </a:solidFill>
              </a:rPr>
              <a:pPr>
                <a:defRPr/>
              </a:pPr>
              <a:t>9</a:t>
            </a:fld>
            <a:endParaRPr lang="ru-RU">
              <a:solidFill>
                <a:srgbClr val="000000"/>
              </a:solidFill>
            </a:endParaRPr>
          </a:p>
        </p:txBody>
      </p:sp>
    </p:spTree>
    <p:extLst>
      <p:ext uri="{BB962C8B-B14F-4D97-AF65-F5344CB8AC3E}">
        <p14:creationId xmlns:p14="http://schemas.microsoft.com/office/powerpoint/2010/main" val="225714154"/>
      </p:ext>
    </p:extLst>
  </p:cSld>
  <p:clrMapOvr>
    <a:masterClrMapping/>
  </p:clrMapOvr>
  <p:transition spd="slow">
    <p:cover/>
  </p:transition>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2537</TotalTime>
  <Words>1218</Words>
  <Application>Microsoft Office PowerPoint</Application>
  <PresentationFormat>Экран (4:3)</PresentationFormat>
  <Paragraphs>116</Paragraphs>
  <Slides>16</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Оформление по умолчанию</vt:lpstr>
      <vt:lpstr>О ЗАЩИТЕ  ПЕРСОНАЛЬНЫХ ДАННЫХ</vt:lpstr>
      <vt:lpstr> </vt:lpstr>
      <vt:lpstr> </vt:lpstr>
      <vt:lpstr>Презентация PowerPoint</vt:lpstr>
      <vt:lpstr> </vt:lpstr>
      <vt:lpstr>В соответствии с Политикой обработки персональных данных университет осуществляет обработку персональных данных следующих категорий субъектов персональных данных:</vt:lpstr>
      <vt:lpstr>Презентация PowerPoint</vt:lpstr>
      <vt:lpstr>Презентация PowerPoint</vt:lpstr>
      <vt:lpstr>Презентация PowerPoint</vt:lpstr>
      <vt:lpstr> </vt:lpstr>
      <vt:lpstr>Презентация PowerPoint</vt:lpstr>
      <vt:lpstr>Ответственность в сфере персональных данных </vt:lpstr>
      <vt:lpstr>Ответственность в сфере персональных данных </vt:lpstr>
      <vt:lpstr>Ответственность в сфере персональных данных </vt:lpstr>
      <vt:lpstr> </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ПЕДАГОГИЧЕСКИЙ ФАКУЛЬТЕТ  учреждения образования  «Гродненский государственный университет имени Янки Купалы»</dc:title>
  <dc:creator>МИХАЙЛОВА НАТАЛЬЯ СЕРГЕЕВНА</dc:creator>
  <cp:lastModifiedBy>СКЕРСЬ МАРИЯ АНТОНОВНА</cp:lastModifiedBy>
  <cp:revision>162</cp:revision>
  <cp:lastPrinted>2018-06-11T09:31:27Z</cp:lastPrinted>
  <dcterms:created xsi:type="dcterms:W3CDTF">2016-12-15T09:04:13Z</dcterms:created>
  <dcterms:modified xsi:type="dcterms:W3CDTF">2024-02-14T07:36:04Z</dcterms:modified>
</cp:coreProperties>
</file>