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6"/>
  </p:notesMasterIdLst>
  <p:handoutMasterIdLst>
    <p:handoutMasterId r:id="rId17"/>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277" autoAdjust="0"/>
  </p:normalViewPr>
  <p:slideViewPr>
    <p:cSldViewPr>
      <p:cViewPr varScale="1">
        <p:scale>
          <a:sx n="113" d="100"/>
          <a:sy n="113" d="100"/>
        </p:scale>
        <p:origin x="-888" y="-79"/>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5086EDD-C721-4033-9CC1-E5B2EBE1B01D}" type="datetimeFigureOut">
              <a:rPr lang="ru-RU" smtClean="0"/>
              <a:t>13.09.2021</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EFF216B-4E76-428F-BE40-3D8007636B05}" type="slidenum">
              <a:rPr lang="ru-RU" smtClean="0"/>
              <a:t>‹#›</a:t>
            </a:fld>
            <a:endParaRPr lang="ru-RU"/>
          </a:p>
        </p:txBody>
      </p:sp>
    </p:spTree>
    <p:extLst>
      <p:ext uri="{BB962C8B-B14F-4D97-AF65-F5344CB8AC3E}">
        <p14:creationId xmlns:p14="http://schemas.microsoft.com/office/powerpoint/2010/main" val="24257549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B80766-7EB1-45ED-8FAB-D11F30F6766C}" type="datetimeFigureOut">
              <a:rPr lang="ru-RU" smtClean="0"/>
              <a:t>13.09.2021</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533526-B286-4E61-98EF-582728239CC9}" type="slidenum">
              <a:rPr lang="ru-RU" smtClean="0"/>
              <a:t>‹#›</a:t>
            </a:fld>
            <a:endParaRPr lang="ru-RU"/>
          </a:p>
        </p:txBody>
      </p:sp>
    </p:spTree>
    <p:extLst>
      <p:ext uri="{BB962C8B-B14F-4D97-AF65-F5344CB8AC3E}">
        <p14:creationId xmlns:p14="http://schemas.microsoft.com/office/powerpoint/2010/main" val="867622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dirty="0" smtClean="0"/>
              <a:t>Административно-полицейские власти преследовали всякую гражданскую активность, идеологическое инакомыслие, проявление национального самосознания западно-белорусского населения путем штрафов, арестов, карательных экспедиций, пацификаций (превентивного усмирения), массовых судебных и политических процессов. Тысячи коммунистов, комсомольцев, беспартийных активистов из рабочих, крестьян, прогрессивной интеллигенции были брошены в тюрьмы. Через созданный в 1934 г. Берёза-</a:t>
            </a:r>
            <a:r>
              <a:rPr lang="ru-RU" sz="1200" b="0" dirty="0" err="1" smtClean="0"/>
              <a:t>Картузская</a:t>
            </a:r>
            <a:r>
              <a:rPr lang="ru-RU" sz="1200" b="0" dirty="0" smtClean="0"/>
              <a:t> концлагерь за 5 лет его существования прошли (по неполным данным) более 10 тыс. заключенных.</a:t>
            </a:r>
          </a:p>
        </p:txBody>
      </p:sp>
      <p:sp>
        <p:nvSpPr>
          <p:cNvPr id="4" name="Номер слайда 3"/>
          <p:cNvSpPr>
            <a:spLocks noGrp="1"/>
          </p:cNvSpPr>
          <p:nvPr>
            <p:ph type="sldNum" sz="quarter" idx="10"/>
          </p:nvPr>
        </p:nvSpPr>
        <p:spPr/>
        <p:txBody>
          <a:bodyPr/>
          <a:lstStyle/>
          <a:p>
            <a:fld id="{D1533526-B286-4E61-98EF-582728239CC9}" type="slidenum">
              <a:rPr lang="ru-RU" smtClean="0"/>
              <a:t>6</a:t>
            </a:fld>
            <a:endParaRPr lang="ru-RU"/>
          </a:p>
        </p:txBody>
      </p:sp>
    </p:spTree>
    <p:extLst>
      <p:ext uri="{BB962C8B-B14F-4D97-AF65-F5344CB8AC3E}">
        <p14:creationId xmlns:p14="http://schemas.microsoft.com/office/powerpoint/2010/main" val="3389498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smtClean="0">
                <a:solidFill>
                  <a:schemeClr val="tx1"/>
                </a:solidFill>
                <a:effectLst/>
                <a:latin typeface="+mn-lt"/>
                <a:ea typeface="+mn-ea"/>
                <a:cs typeface="+mn-cs"/>
              </a:rPr>
              <a:t>Из воспоминаний очевидцев:</a:t>
            </a:r>
          </a:p>
          <a:p>
            <a:r>
              <a:rPr lang="ru-RU" sz="1200" kern="1200" dirty="0" smtClean="0">
                <a:solidFill>
                  <a:schemeClr val="tx1"/>
                </a:solidFill>
                <a:effectLst/>
                <a:latin typeface="+mn-lt"/>
                <a:ea typeface="+mn-ea"/>
                <a:cs typeface="+mn-cs"/>
              </a:rPr>
              <a:t>Приведем фрагмент записки начальника политуправления 1-го Белорусского фронта С.Ф. </a:t>
            </a:r>
            <a:r>
              <a:rPr lang="ru-RU" sz="1200" kern="1200" dirty="0" err="1" smtClean="0">
                <a:solidFill>
                  <a:schemeClr val="tx1"/>
                </a:solidFill>
                <a:effectLst/>
                <a:latin typeface="+mn-lt"/>
                <a:ea typeface="+mn-ea"/>
                <a:cs typeface="+mn-cs"/>
              </a:rPr>
              <a:t>Галаджева</a:t>
            </a:r>
            <a:r>
              <a:rPr lang="ru-RU" sz="1200" kern="1200" dirty="0" smtClean="0">
                <a:solidFill>
                  <a:schemeClr val="tx1"/>
                </a:solidFill>
                <a:effectLst/>
                <a:latin typeface="+mn-lt"/>
                <a:ea typeface="+mn-ea"/>
                <a:cs typeface="+mn-cs"/>
              </a:rPr>
              <a:t> 1-му секретарю ЦК КП(б)Б П.К. Пономаренко от 23 августа 1944 года (с грифом «Секретно»), в которой описываются настроения белорусов </a:t>
            </a:r>
            <a:r>
              <a:rPr lang="ru-RU" sz="1200" kern="1200" dirty="0" err="1" smtClean="0">
                <a:solidFill>
                  <a:schemeClr val="tx1"/>
                </a:solidFill>
                <a:effectLst/>
                <a:latin typeface="+mn-lt"/>
                <a:ea typeface="+mn-ea"/>
                <a:cs typeface="+mn-cs"/>
              </a:rPr>
              <a:t>Белосточчины</a:t>
            </a:r>
            <a:r>
              <a:rPr lang="ru-RU" sz="1200" kern="1200" dirty="0" smtClean="0">
                <a:solidFill>
                  <a:schemeClr val="tx1"/>
                </a:solidFill>
                <a:effectLst/>
                <a:latin typeface="+mn-lt"/>
                <a:ea typeface="+mn-ea"/>
                <a:cs typeface="+mn-cs"/>
              </a:rPr>
              <a:t>:</a:t>
            </a:r>
          </a:p>
          <a:p>
            <a:r>
              <a:rPr lang="ru-RU" sz="1200" i="1" kern="1200" dirty="0" err="1" smtClean="0">
                <a:solidFill>
                  <a:schemeClr val="tx1"/>
                </a:solidFill>
                <a:effectLst/>
                <a:latin typeface="+mn-lt"/>
                <a:ea typeface="+mn-ea"/>
                <a:cs typeface="+mn-cs"/>
              </a:rPr>
              <a:t>Антихович</a:t>
            </a:r>
            <a:r>
              <a:rPr lang="ru-RU" sz="1200" i="1" kern="1200" dirty="0" smtClean="0">
                <a:solidFill>
                  <a:schemeClr val="tx1"/>
                </a:solidFill>
                <a:effectLst/>
                <a:latin typeface="+mn-lt"/>
                <a:ea typeface="+mn-ea"/>
                <a:cs typeface="+mn-cs"/>
              </a:rPr>
              <a:t> Антон </a:t>
            </a:r>
            <a:r>
              <a:rPr lang="ru-RU" sz="1200" i="1" kern="1200" dirty="0" err="1" smtClean="0">
                <a:solidFill>
                  <a:schemeClr val="tx1"/>
                </a:solidFill>
                <a:effectLst/>
                <a:latin typeface="+mn-lt"/>
                <a:ea typeface="+mn-ea"/>
                <a:cs typeface="+mn-cs"/>
              </a:rPr>
              <a:t>Антипович</a:t>
            </a:r>
            <a:r>
              <a:rPr lang="ru-RU" sz="1200" i="1" kern="1200" dirty="0" smtClean="0">
                <a:solidFill>
                  <a:schemeClr val="tx1"/>
                </a:solidFill>
                <a:effectLst/>
                <a:latin typeface="+mn-lt"/>
                <a:ea typeface="+mn-ea"/>
                <a:cs typeface="+mn-cs"/>
              </a:rPr>
              <a:t>, белорус, 82 года: «Ради своих детей я уйду из города, где родился и прожил 82 года, если только здесь снова будут хозяйничать</a:t>
            </a:r>
            <a:r>
              <a:rPr lang="ru-RU" sz="1200" i="0" kern="1200" baseline="0" dirty="0" smtClean="0">
                <a:solidFill>
                  <a:schemeClr val="tx1"/>
                </a:solidFill>
                <a:effectLst/>
                <a:latin typeface="+mn-lt"/>
                <a:ea typeface="+mn-ea"/>
                <a:cs typeface="+mn-cs"/>
              </a:rPr>
              <a:t> </a:t>
            </a:r>
            <a:r>
              <a:rPr lang="ru-RU" sz="1200" i="1" kern="1200" baseline="0" dirty="0" smtClean="0">
                <a:solidFill>
                  <a:schemeClr val="tx1"/>
                </a:solidFill>
                <a:effectLst/>
                <a:latin typeface="+mn-lt"/>
                <a:ea typeface="+mn-ea"/>
                <a:cs typeface="+mn-cs"/>
              </a:rPr>
              <a:t>по</a:t>
            </a:r>
            <a:r>
              <a:rPr lang="ru-RU" sz="1200" i="1" kern="1200" dirty="0" smtClean="0">
                <a:solidFill>
                  <a:schemeClr val="tx1"/>
                </a:solidFill>
                <a:effectLst/>
                <a:latin typeface="+mn-lt"/>
                <a:ea typeface="+mn-ea"/>
                <a:cs typeface="+mn-cs"/>
              </a:rPr>
              <a:t>ляки. Только в 1939 году я услышал слово «гражданин», ранее я был только кацапом. Я </a:t>
            </a:r>
            <a:r>
              <a:rPr lang="en-US" sz="1200" b="1" i="0" kern="1200" cap="small" dirty="0" err="1" smtClean="0">
                <a:solidFill>
                  <a:schemeClr val="tx1"/>
                </a:solidFill>
                <a:effectLst/>
                <a:latin typeface="+mn-lt"/>
                <a:ea typeface="+mn-ea"/>
                <a:cs typeface="+mn-cs"/>
              </a:rPr>
              <a:t>Jhozo</a:t>
            </a:r>
            <a:r>
              <a:rPr lang="en-US" sz="1200" b="1" i="0" kern="1200" cap="small" dirty="0" smtClean="0">
                <a:solidFill>
                  <a:schemeClr val="tx1"/>
                </a:solidFill>
                <a:effectLst/>
                <a:latin typeface="+mn-lt"/>
                <a:ea typeface="+mn-ea"/>
                <a:cs typeface="+mn-cs"/>
              </a:rPr>
              <a:t> </a:t>
            </a:r>
            <a:r>
              <a:rPr lang="ru-RU" sz="1200" i="1" kern="1200" dirty="0" smtClean="0">
                <a:solidFill>
                  <a:schemeClr val="tx1"/>
                </a:solidFill>
                <a:effectLst/>
                <a:latin typeface="+mn-lt"/>
                <a:ea typeface="+mn-ea"/>
                <a:cs typeface="+mn-cs"/>
              </a:rPr>
              <a:t>перенес от поляков и теперь не хочу, чтобы мои дети разговаривали по-польски.</a:t>
            </a:r>
          </a:p>
          <a:p>
            <a:r>
              <a:rPr lang="ru-RU" sz="1200" i="1" kern="1200" dirty="0" smtClean="0">
                <a:solidFill>
                  <a:schemeClr val="tx1"/>
                </a:solidFill>
                <a:effectLst/>
                <a:latin typeface="+mn-lt"/>
                <a:ea typeface="+mn-ea"/>
                <a:cs typeface="+mn-cs"/>
              </a:rPr>
              <a:t>\Первая жена у меня была полька, но я вынужден был развестись с ней, так как не смог перенести унижения. Было, приходят к ней родные и знакомые поляки и словно не замечают меня. Разговаривать не хотят или стараются чем-либо уколоть. Белорусы с поляками никогда мирно не жили и жить не будут. Пусть Польша будет сто раз свободная и демократическая, белорусы в ней не останутся».</a:t>
            </a:r>
          </a:p>
        </p:txBody>
      </p:sp>
      <p:sp>
        <p:nvSpPr>
          <p:cNvPr id="4" name="Номер слайда 3"/>
          <p:cNvSpPr>
            <a:spLocks noGrp="1"/>
          </p:cNvSpPr>
          <p:nvPr>
            <p:ph type="sldNum" sz="quarter" idx="10"/>
          </p:nvPr>
        </p:nvSpPr>
        <p:spPr/>
        <p:txBody>
          <a:bodyPr/>
          <a:lstStyle/>
          <a:p>
            <a:fld id="{D1533526-B286-4E61-98EF-582728239CC9}" type="slidenum">
              <a:rPr lang="ru-RU" smtClean="0"/>
              <a:t>7</a:t>
            </a:fld>
            <a:endParaRPr lang="ru-RU"/>
          </a:p>
        </p:txBody>
      </p:sp>
    </p:spTree>
    <p:extLst>
      <p:ext uri="{BB962C8B-B14F-4D97-AF65-F5344CB8AC3E}">
        <p14:creationId xmlns:p14="http://schemas.microsoft.com/office/powerpoint/2010/main" val="3579053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Для советского руководства вопрос в конце августа 1939 г. стоял достаточно просто. Германия начинает войну с Польшей - об этом было чуть ли не официально объявлено. Возникали вопросы, их было много: «</a:t>
            </a:r>
            <a:r>
              <a:rPr lang="ru-RU" sz="1200" i="1" kern="1200" dirty="0" smtClean="0">
                <a:solidFill>
                  <a:schemeClr val="tx1"/>
                </a:solidFill>
                <a:effectLst/>
                <a:latin typeface="+mn-lt"/>
                <a:ea typeface="+mn-ea"/>
                <a:cs typeface="+mn-cs"/>
              </a:rPr>
              <a:t>Где немецкие войска, собственно, собираются останавливаться? Они остановятся в Варшаве или двинутся дальше, на Минск, Москву и т.д.? И что при таком развитии событий будет с населением Западной Беларуси и Западной Украины?»</a:t>
            </a:r>
            <a:r>
              <a:rPr lang="ru-RU" sz="1200" kern="1200" dirty="0" smtClean="0">
                <a:solidFill>
                  <a:schemeClr val="tx1"/>
                </a:solidFill>
                <a:effectLst/>
                <a:latin typeface="+mn-lt"/>
                <a:ea typeface="+mn-ea"/>
                <a:cs typeface="+mn-cs"/>
              </a:rPr>
              <a:t> В этих условиях разграничение зон интересов становилось вопросом жизни и смерти для данных регионов.</a:t>
            </a:r>
          </a:p>
          <a:p>
            <a:r>
              <a:rPr lang="ru-RU" sz="1200" kern="1200" dirty="0" smtClean="0">
                <a:solidFill>
                  <a:schemeClr val="tx1"/>
                </a:solidFill>
                <a:effectLst/>
                <a:latin typeface="+mn-lt"/>
                <a:ea typeface="+mn-ea"/>
                <a:cs typeface="+mn-cs"/>
              </a:rPr>
              <a:t>К Договору прилагался секретный дополнительный протокол, который разграничивал сферы влияния «в случае территориально-политического переустройства областей, входящих в состав Польского Государства».</a:t>
            </a:r>
          </a:p>
        </p:txBody>
      </p:sp>
      <p:sp>
        <p:nvSpPr>
          <p:cNvPr id="4" name="Номер слайда 3"/>
          <p:cNvSpPr>
            <a:spLocks noGrp="1"/>
          </p:cNvSpPr>
          <p:nvPr>
            <p:ph type="sldNum" sz="quarter" idx="10"/>
          </p:nvPr>
        </p:nvSpPr>
        <p:spPr/>
        <p:txBody>
          <a:bodyPr/>
          <a:lstStyle/>
          <a:p>
            <a:fld id="{D1533526-B286-4E61-98EF-582728239CC9}" type="slidenum">
              <a:rPr lang="ru-RU" smtClean="0"/>
              <a:t>8</a:t>
            </a:fld>
            <a:endParaRPr lang="ru-RU"/>
          </a:p>
        </p:txBody>
      </p:sp>
    </p:spTree>
    <p:extLst>
      <p:ext uri="{BB962C8B-B14F-4D97-AF65-F5344CB8AC3E}">
        <p14:creationId xmlns:p14="http://schemas.microsoft.com/office/powerpoint/2010/main" val="168008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1533526-B286-4E61-98EF-582728239CC9}" type="slidenum">
              <a:rPr lang="ru-RU" smtClean="0"/>
              <a:t>9</a:t>
            </a:fld>
            <a:endParaRPr lang="ru-RU"/>
          </a:p>
        </p:txBody>
      </p:sp>
    </p:spTree>
    <p:extLst>
      <p:ext uri="{BB962C8B-B14F-4D97-AF65-F5344CB8AC3E}">
        <p14:creationId xmlns:p14="http://schemas.microsoft.com/office/powerpoint/2010/main" val="168008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1533526-B286-4E61-98EF-582728239CC9}" type="slidenum">
              <a:rPr lang="ru-RU" smtClean="0"/>
              <a:t>10</a:t>
            </a:fld>
            <a:endParaRPr lang="ru-RU"/>
          </a:p>
        </p:txBody>
      </p:sp>
    </p:spTree>
    <p:extLst>
      <p:ext uri="{BB962C8B-B14F-4D97-AF65-F5344CB8AC3E}">
        <p14:creationId xmlns:p14="http://schemas.microsoft.com/office/powerpoint/2010/main" val="168008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Объем валовой продукции промышленности западных областей республики к концу 1940 г. возрос в 2 раза по сравнению с 1938 г. Безработица к началу 1941 г. практически была ликвидирована. После национализации помещичьих хозяйств более 1 млн. га земли было передано безземельным и малоземельным крестьянам. Одновременно ограничивалось землепользование зажиточных крестьян. Постепенно осуществлялся процесс коллективизации сельского хозяйства.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Воссоединение Западной Беларуси с БССР явилось актом исторической справедливости, укрепило территориальную целостность Беларуси, способствовало дальнейшей консолидации белорусской нации.</a:t>
            </a:r>
          </a:p>
        </p:txBody>
      </p:sp>
      <p:sp>
        <p:nvSpPr>
          <p:cNvPr id="4" name="Номер слайда 3"/>
          <p:cNvSpPr>
            <a:spLocks noGrp="1"/>
          </p:cNvSpPr>
          <p:nvPr>
            <p:ph type="sldNum" sz="quarter" idx="10"/>
          </p:nvPr>
        </p:nvSpPr>
        <p:spPr/>
        <p:txBody>
          <a:bodyPr/>
          <a:lstStyle/>
          <a:p>
            <a:fld id="{D1533526-B286-4E61-98EF-582728239CC9}" type="slidenum">
              <a:rPr lang="ru-RU" smtClean="0"/>
              <a:t>11</a:t>
            </a:fld>
            <a:endParaRPr lang="ru-RU"/>
          </a:p>
        </p:txBody>
      </p:sp>
    </p:spTree>
    <p:extLst>
      <p:ext uri="{BB962C8B-B14F-4D97-AF65-F5344CB8AC3E}">
        <p14:creationId xmlns:p14="http://schemas.microsoft.com/office/powerpoint/2010/main" val="1680087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D1533526-B286-4E61-98EF-582728239CC9}" type="slidenum">
              <a:rPr lang="ru-RU" smtClean="0"/>
              <a:t>12</a:t>
            </a:fld>
            <a:endParaRPr lang="ru-RU"/>
          </a:p>
        </p:txBody>
      </p:sp>
    </p:spTree>
    <p:extLst>
      <p:ext uri="{BB962C8B-B14F-4D97-AF65-F5344CB8AC3E}">
        <p14:creationId xmlns:p14="http://schemas.microsoft.com/office/powerpoint/2010/main" val="168008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D1533526-B286-4E61-98EF-582728239CC9}" type="slidenum">
              <a:rPr lang="ru-RU" smtClean="0"/>
              <a:t>13</a:t>
            </a:fld>
            <a:endParaRPr lang="ru-RU"/>
          </a:p>
        </p:txBody>
      </p:sp>
    </p:spTree>
    <p:extLst>
      <p:ext uri="{BB962C8B-B14F-4D97-AF65-F5344CB8AC3E}">
        <p14:creationId xmlns:p14="http://schemas.microsoft.com/office/powerpoint/2010/main" val="168008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71450"/>
            <a:ext cx="7772400" cy="3428999"/>
          </a:xfrm>
        </p:spPr>
        <p:txBody>
          <a:bodyPr anchor="ctr">
            <a:noAutofit/>
          </a:bodyPr>
          <a:lstStyle>
            <a:lvl1pPr>
              <a:lnSpc>
                <a:spcPct val="100000"/>
              </a:lnSpc>
              <a:defRPr sz="8800" spc="-80" baseline="0">
                <a:solidFill>
                  <a:schemeClr val="tx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457200" y="3600450"/>
            <a:ext cx="6858000" cy="6858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98B35753-8CF5-4DD5-A308-F403898D512D}" type="datetimeFigureOut">
              <a:rPr lang="ru-RU" smtClean="0"/>
              <a:t>13.09.2021</a:t>
            </a:fld>
            <a:endParaRPr lang="ru-RU"/>
          </a:p>
        </p:txBody>
      </p:sp>
      <p:sp>
        <p:nvSpPr>
          <p:cNvPr id="5" name="Footer Placeholder 4"/>
          <p:cNvSpPr>
            <a:spLocks noGrp="1"/>
          </p:cNvSpPr>
          <p:nvPr>
            <p:ph type="ftr" sz="quarter" idx="11"/>
          </p:nvPr>
        </p:nvSpPr>
        <p:spPr/>
        <p:txBody>
          <a:bodyPr/>
          <a:lstStyle/>
          <a:p>
            <a:endParaRPr lang="ru-RU"/>
          </a:p>
        </p:txBody>
      </p:sp>
      <p:sp>
        <p:nvSpPr>
          <p:cNvPr id="9" name="Rectangle 8"/>
          <p:cNvSpPr/>
          <p:nvPr/>
        </p:nvSpPr>
        <p:spPr>
          <a:xfrm>
            <a:off x="9001124" y="3634740"/>
            <a:ext cx="142876" cy="15087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36347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ECC99ACF-28D7-46E8-94A1-E0E81C1AAA56}"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98B35753-8CF5-4DD5-A308-F403898D512D}" type="datetimeFigureOut">
              <a:rPr lang="ru-RU" smtClean="0"/>
              <a:t>13.09.2021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CC99ACF-28D7-46E8-94A1-E0E81C1AAA56}"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98B35753-8CF5-4DD5-A308-F403898D512D}" type="datetimeFigureOut">
              <a:rPr lang="ru-RU" smtClean="0"/>
              <a:t>13.09.2021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CC99ACF-28D7-46E8-94A1-E0E81C1AAA56}"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8B35753-8CF5-4DD5-A308-F403898D512D}" type="datetimeFigureOut">
              <a:rPr lang="ru-RU" smtClean="0"/>
              <a:t>13.09.2021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CC99ACF-28D7-46E8-94A1-E0E81C1AAA56}"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457200" y="1085851"/>
            <a:ext cx="7772400" cy="3240881"/>
          </a:xfrm>
        </p:spPr>
        <p:txBody>
          <a:bodyPr anchor="ctr">
            <a:noAutofit/>
          </a:bodyPr>
          <a:lstStyle>
            <a:lvl1pPr algn="l">
              <a:lnSpc>
                <a:spcPct val="100000"/>
              </a:lnSpc>
              <a:defRPr sz="8800" b="0" cap="all" spc="-80" baseline="0">
                <a:solidFill>
                  <a:schemeClr val="tx1"/>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457200" y="171451"/>
            <a:ext cx="7772400" cy="8001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7" name="Date Placeholder 6"/>
          <p:cNvSpPr>
            <a:spLocks noGrp="1"/>
          </p:cNvSpPr>
          <p:nvPr>
            <p:ph type="dt" sz="half" idx="10"/>
          </p:nvPr>
        </p:nvSpPr>
        <p:spPr/>
        <p:txBody>
          <a:bodyPr/>
          <a:lstStyle/>
          <a:p>
            <a:fld id="{98B35753-8CF5-4DD5-A308-F403898D512D}" type="datetimeFigureOut">
              <a:rPr lang="ru-RU" smtClean="0"/>
              <a:t>13.09.2021</a:t>
            </a:fld>
            <a:endParaRPr lang="ru-RU"/>
          </a:p>
        </p:txBody>
      </p:sp>
      <p:sp>
        <p:nvSpPr>
          <p:cNvPr id="8" name="Slide Number Placeholder 7"/>
          <p:cNvSpPr>
            <a:spLocks noGrp="1"/>
          </p:cNvSpPr>
          <p:nvPr>
            <p:ph type="sldNum" sz="quarter" idx="11"/>
          </p:nvPr>
        </p:nvSpPr>
        <p:spPr/>
        <p:txBody>
          <a:bodyPr/>
          <a:lstStyle/>
          <a:p>
            <a:fld id="{ECC99ACF-28D7-46E8-94A1-E0E81C1AAA56}" type="slidenum">
              <a:rPr lang="ru-RU" smtClean="0"/>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1630680" y="1181101"/>
            <a:ext cx="329184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90160" y="1181101"/>
            <a:ext cx="329184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98B35753-8CF5-4DD5-A308-F403898D512D}" type="datetimeFigureOut">
              <a:rPr lang="ru-RU" smtClean="0"/>
              <a:t>13.09.2021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CC99ACF-28D7-46E8-94A1-E0E81C1AAA56}"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627632" y="1179576"/>
            <a:ext cx="3291840" cy="47982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627632" y="1694525"/>
            <a:ext cx="3291840" cy="28803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93208" y="1179576"/>
            <a:ext cx="3291840" cy="47982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ru-RU" smtClean="0"/>
              <a:t>Образец текста</a:t>
            </a:r>
          </a:p>
        </p:txBody>
      </p:sp>
      <p:sp>
        <p:nvSpPr>
          <p:cNvPr id="6" name="Content Placeholder 5"/>
          <p:cNvSpPr>
            <a:spLocks noGrp="1"/>
          </p:cNvSpPr>
          <p:nvPr>
            <p:ph sz="quarter" idx="4"/>
          </p:nvPr>
        </p:nvSpPr>
        <p:spPr>
          <a:xfrm>
            <a:off x="5093208" y="1694525"/>
            <a:ext cx="3291840" cy="28803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8B35753-8CF5-4DD5-A308-F403898D512D}" type="datetimeFigureOut">
              <a:rPr lang="ru-RU" smtClean="0"/>
              <a:t>13.09.2021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ECC99ACF-28D7-46E8-94A1-E0E81C1AAA56}"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98B35753-8CF5-4DD5-A308-F403898D512D}" type="datetimeFigureOut">
              <a:rPr lang="ru-RU" smtClean="0"/>
              <a:t>13.09.2021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ECC99ACF-28D7-46E8-94A1-E0E81C1AAA56}"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B35753-8CF5-4DD5-A308-F403898D512D}" type="datetimeFigureOut">
              <a:rPr lang="ru-RU" smtClean="0"/>
              <a:t>13.09.2021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ECC99ACF-28D7-46E8-94A1-E0E81C1AAA56}"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00150"/>
            <a:ext cx="5111750" cy="33604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457201" y="1200150"/>
            <a:ext cx="3008313" cy="336042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8B35753-8CF5-4DD5-A308-F403898D512D}" type="datetimeFigureOut">
              <a:rPr lang="ru-RU" smtClean="0"/>
              <a:t>13.09.2021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CC99ACF-28D7-46E8-94A1-E0E81C1AAA56}"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Rectangle 8"/>
          <p:cNvSpPr/>
          <p:nvPr/>
        </p:nvSpPr>
        <p:spPr>
          <a:xfrm>
            <a:off x="9001124" y="3634740"/>
            <a:ext cx="142876" cy="15087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363474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457200" y="4286250"/>
            <a:ext cx="8153400" cy="3429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8B35753-8CF5-4DD5-A308-F403898D512D}" type="datetimeFigureOut">
              <a:rPr lang="ru-RU" smtClean="0"/>
              <a:t>13.09.2021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ECC99ACF-28D7-46E8-94A1-E0E81C1AAA56}" type="slidenum">
              <a:rPr lang="ru-RU" smtClean="0"/>
              <a:t>‹#›</a:t>
            </a:fld>
            <a:endParaRPr lang="ru-RU"/>
          </a:p>
        </p:txBody>
      </p:sp>
      <p:sp>
        <p:nvSpPr>
          <p:cNvPr id="8" name="Title 7"/>
          <p:cNvSpPr>
            <a:spLocks noGrp="1"/>
          </p:cNvSpPr>
          <p:nvPr>
            <p:ph type="title"/>
          </p:nvPr>
        </p:nvSpPr>
        <p:spPr>
          <a:xfrm>
            <a:off x="457200" y="3714750"/>
            <a:ext cx="8153400" cy="571500"/>
          </a:xfrm>
        </p:spPr>
        <p:txBody>
          <a:bodyPr anchor="t">
            <a:normAutofit/>
          </a:bodyPr>
          <a:lstStyle>
            <a:lvl1pPr>
              <a:defRPr sz="3200"/>
            </a:lvl1pPr>
          </a:lstStyle>
          <a:p>
            <a:r>
              <a:rPr lang="ru-RU" smtClean="0"/>
              <a:t>Образец заголовка</a:t>
            </a:r>
            <a:endParaRPr lang="en-US" dirty="0"/>
          </a:p>
        </p:txBody>
      </p:sp>
      <p:sp>
        <p:nvSpPr>
          <p:cNvPr id="10" name="Rectangle 9"/>
          <p:cNvSpPr/>
          <p:nvPr/>
        </p:nvSpPr>
        <p:spPr>
          <a:xfrm>
            <a:off x="9001124" y="0"/>
            <a:ext cx="142876" cy="36347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4539"/>
            <a:ext cx="5791200" cy="10287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314451"/>
            <a:ext cx="7620000" cy="3280172"/>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4629151"/>
            <a:ext cx="3429000" cy="228600"/>
          </a:xfrm>
          <a:prstGeom prst="rect">
            <a:avLst/>
          </a:prstGeom>
        </p:spPr>
        <p:txBody>
          <a:bodyPr vert="horz" lIns="91440" tIns="45720" rIns="91440" bIns="0" rtlCol="0" anchor="b"/>
          <a:lstStyle>
            <a:lvl1pPr algn="l">
              <a:defRPr sz="1000">
                <a:solidFill>
                  <a:schemeClr val="tx1"/>
                </a:solidFill>
              </a:defRPr>
            </a:lvl1pPr>
          </a:lstStyle>
          <a:p>
            <a:fld id="{98B35753-8CF5-4DD5-A308-F403898D512D}" type="datetimeFigureOut">
              <a:rPr lang="ru-RU" smtClean="0"/>
              <a:t>13.09.2021</a:t>
            </a:fld>
            <a:endParaRPr lang="ru-RU"/>
          </a:p>
        </p:txBody>
      </p:sp>
      <p:sp>
        <p:nvSpPr>
          <p:cNvPr id="5" name="Footer Placeholder 4"/>
          <p:cNvSpPr>
            <a:spLocks noGrp="1"/>
          </p:cNvSpPr>
          <p:nvPr>
            <p:ph type="ftr" sz="quarter" idx="3"/>
          </p:nvPr>
        </p:nvSpPr>
        <p:spPr>
          <a:xfrm>
            <a:off x="457200" y="4869657"/>
            <a:ext cx="3429000" cy="212884"/>
          </a:xfrm>
          <a:prstGeom prst="rect">
            <a:avLst/>
          </a:prstGeom>
        </p:spPr>
        <p:txBody>
          <a:bodyPr vert="horz" lIns="91440" tIns="45720" rIns="91440" bIns="45720" rtlCol="0" anchor="t"/>
          <a:lstStyle>
            <a:lvl1pPr algn="l">
              <a:defRPr sz="1000">
                <a:solidFill>
                  <a:schemeClr val="tx1"/>
                </a:solidFill>
              </a:defRPr>
            </a:lvl1pPr>
          </a:lstStyle>
          <a:p>
            <a:endParaRPr lang="ru-RU"/>
          </a:p>
        </p:txBody>
      </p:sp>
      <p:sp>
        <p:nvSpPr>
          <p:cNvPr id="6" name="Slide Number Placeholder 5"/>
          <p:cNvSpPr>
            <a:spLocks noGrp="1"/>
          </p:cNvSpPr>
          <p:nvPr>
            <p:ph type="sldNum" sz="quarter" idx="4"/>
          </p:nvPr>
        </p:nvSpPr>
        <p:spPr>
          <a:xfrm rot="16200000">
            <a:off x="8391843" y="4368483"/>
            <a:ext cx="986791" cy="365125"/>
          </a:xfrm>
          <a:prstGeom prst="rect">
            <a:avLst/>
          </a:prstGeom>
        </p:spPr>
        <p:txBody>
          <a:bodyPr vert="horz" lIns="91440" tIns="45720" rIns="91440" bIns="45720" rtlCol="0" anchor="ctr"/>
          <a:lstStyle>
            <a:lvl1pPr algn="l">
              <a:defRPr sz="2400" b="1">
                <a:solidFill>
                  <a:schemeClr val="tx2"/>
                </a:solidFill>
              </a:defRPr>
            </a:lvl1pPr>
          </a:lstStyle>
          <a:p>
            <a:fld id="{ECC99ACF-28D7-46E8-94A1-E0E81C1AAA56}" type="slidenum">
              <a:rPr lang="ru-RU" smtClean="0"/>
              <a:t>‹#›</a:t>
            </a:fld>
            <a:endParaRPr lang="ru-RU"/>
          </a:p>
        </p:txBody>
      </p:sp>
      <p:sp>
        <p:nvSpPr>
          <p:cNvPr id="7" name="Rectangle 6"/>
          <p:cNvSpPr/>
          <p:nvPr/>
        </p:nvSpPr>
        <p:spPr>
          <a:xfrm>
            <a:off x="9001124" y="0"/>
            <a:ext cx="142876" cy="10287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028700"/>
            <a:ext cx="142876" cy="4114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Autofit/>
          </a:bodyPr>
          <a:lstStyle/>
          <a:p>
            <a:r>
              <a:rPr lang="ru-RU" sz="2800" dirty="0"/>
              <a:t>Историческая справка: Западная Беларусь и воссоединение белорусского народа </a:t>
            </a:r>
            <a:r>
              <a:rPr lang="ru-RU" sz="2800" dirty="0" smtClean="0"/>
              <a:t/>
            </a:r>
            <a:br>
              <a:rPr lang="ru-RU" sz="2800" dirty="0" smtClean="0"/>
            </a:br>
            <a:r>
              <a:rPr lang="ru-RU" sz="2800" dirty="0" smtClean="0"/>
              <a:t>17 </a:t>
            </a:r>
            <a:r>
              <a:rPr lang="ru-RU" sz="2800" dirty="0"/>
              <a:t>сентября 1939 г</a:t>
            </a:r>
            <a:r>
              <a:rPr lang="en-US" sz="2800" dirty="0" smtClean="0"/>
              <a:t>.</a:t>
            </a:r>
            <a:endParaRPr lang="ru-RU" sz="2800" dirty="0"/>
          </a:p>
        </p:txBody>
      </p:sp>
      <p:sp>
        <p:nvSpPr>
          <p:cNvPr id="3" name="Подзаголовок 2"/>
          <p:cNvSpPr>
            <a:spLocks noGrp="1"/>
          </p:cNvSpPr>
          <p:nvPr>
            <p:ph type="subTitle" idx="1"/>
          </p:nvPr>
        </p:nvSpPr>
        <p:spPr>
          <a:xfrm>
            <a:off x="467544" y="2859782"/>
            <a:ext cx="5976664" cy="685800"/>
          </a:xfrm>
        </p:spPr>
        <p:txBody>
          <a:bodyPr>
            <a:normAutofit/>
          </a:bodyPr>
          <a:lstStyle/>
          <a:p>
            <a:r>
              <a:rPr lang="ru-RU" sz="1600" b="1" dirty="0" smtClean="0"/>
              <a:t>«Дополнительные материалы ЕДИ, сентябрь 2021 г.»</a:t>
            </a:r>
            <a:endParaRPr lang="ru-RU" sz="1600" b="1" dirty="0"/>
          </a:p>
        </p:txBody>
      </p:sp>
      <p:pic>
        <p:nvPicPr>
          <p:cNvPr id="1027" name="Picture 3" descr="Историческая справк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1779662"/>
            <a:ext cx="3096344" cy="3295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5552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2373" y="339502"/>
            <a:ext cx="8507288" cy="657011"/>
          </a:xfrm>
        </p:spPr>
        <p:txBody>
          <a:bodyPr>
            <a:noAutofit/>
          </a:bodyPr>
          <a:lstStyle/>
          <a:p>
            <a:r>
              <a:rPr lang="ru-RU" sz="2800" dirty="0"/>
              <a:t>17 сентября - День народного </a:t>
            </a:r>
            <a:r>
              <a:rPr lang="ru-RU" sz="2800" dirty="0" smtClean="0"/>
              <a:t>единства</a:t>
            </a:r>
            <a:endParaRPr lang="ru-RU" sz="2800" dirty="0"/>
          </a:p>
        </p:txBody>
      </p:sp>
      <p:sp>
        <p:nvSpPr>
          <p:cNvPr id="3" name="Объект 2"/>
          <p:cNvSpPr>
            <a:spLocks noGrp="1"/>
          </p:cNvSpPr>
          <p:nvPr>
            <p:ph idx="1"/>
          </p:nvPr>
        </p:nvSpPr>
        <p:spPr>
          <a:xfrm>
            <a:off x="179512" y="1059582"/>
            <a:ext cx="4320480" cy="3024336"/>
          </a:xfrm>
        </p:spPr>
        <p:txBody>
          <a:bodyPr>
            <a:noAutofit/>
          </a:bodyPr>
          <a:lstStyle/>
          <a:p>
            <a:pPr algn="just"/>
            <a:r>
              <a:rPr lang="ru-RU" sz="1550" b="0" dirty="0"/>
              <a:t>В этих условиях советское руководство не спешило реализовывать действующие советско-германские договоренности. И только когда немецкие танки появились в районе Бреста, Львова, когда возникла угроза немецкого захвата Западной Беларуси и Западной Украины, советское руководство </a:t>
            </a:r>
            <a:r>
              <a:rPr lang="ru-RU" sz="1550" dirty="0" smtClean="0"/>
              <a:t>17 </a:t>
            </a:r>
            <a:r>
              <a:rPr lang="ru-RU" sz="1550" dirty="0"/>
              <a:t>сентября 1939 г. </a:t>
            </a:r>
            <a:r>
              <a:rPr lang="ru-RU" sz="1550" b="0" dirty="0"/>
              <a:t>отдало приказ войскам Красной Армии перейти советско-польскую границу и взять под свою защиту население Западной Беларуси.</a:t>
            </a:r>
          </a:p>
          <a:p>
            <a:pPr algn="just"/>
            <a:r>
              <a:rPr lang="ru-RU" sz="1800" b="0" dirty="0" smtClean="0"/>
              <a:t> </a:t>
            </a:r>
            <a:endParaRPr lang="ru-RU" sz="1800" b="0" dirty="0"/>
          </a:p>
        </p:txBody>
      </p:sp>
      <p:pic>
        <p:nvPicPr>
          <p:cNvPr id="10243" name="Picture 3" descr="17 сентября 1939 года началось воссоединение Западной и Восточной Беларуси"/>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339" y="771550"/>
            <a:ext cx="3435921" cy="19911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0" y="3795886"/>
            <a:ext cx="4680520" cy="1015663"/>
          </a:xfrm>
          <a:prstGeom prst="rect">
            <a:avLst/>
          </a:prstGeom>
        </p:spPr>
        <p:txBody>
          <a:bodyPr wrap="square">
            <a:spAutoFit/>
          </a:bodyPr>
          <a:lstStyle/>
          <a:p>
            <a:pPr algn="ctr"/>
            <a:r>
              <a:rPr lang="ru-RU" sz="2000" b="1" dirty="0"/>
              <a:t>Поэтому 17 сентября по праву можно считать Днем единения белорусского народа.</a:t>
            </a:r>
          </a:p>
        </p:txBody>
      </p:sp>
      <p:pic>
        <p:nvPicPr>
          <p:cNvPr id="10245" name="Picture 5" descr="https://belayarus.by/upload/iblock/efa/20190916i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32270" y="2870974"/>
            <a:ext cx="4013467" cy="18547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4509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2373" y="339502"/>
            <a:ext cx="8507288" cy="657011"/>
          </a:xfrm>
        </p:spPr>
        <p:txBody>
          <a:bodyPr>
            <a:noAutofit/>
          </a:bodyPr>
          <a:lstStyle/>
          <a:p>
            <a:r>
              <a:rPr lang="ru-RU" sz="2800" dirty="0"/>
              <a:t>17 сентября - День народного </a:t>
            </a:r>
            <a:r>
              <a:rPr lang="ru-RU" sz="2800" dirty="0" smtClean="0"/>
              <a:t>единства</a:t>
            </a:r>
            <a:endParaRPr lang="ru-RU" sz="2800" dirty="0"/>
          </a:p>
        </p:txBody>
      </p:sp>
      <p:sp>
        <p:nvSpPr>
          <p:cNvPr id="3" name="Объект 2"/>
          <p:cNvSpPr>
            <a:spLocks noGrp="1"/>
          </p:cNvSpPr>
          <p:nvPr>
            <p:ph idx="1"/>
          </p:nvPr>
        </p:nvSpPr>
        <p:spPr>
          <a:xfrm>
            <a:off x="179512" y="1059582"/>
            <a:ext cx="8568952" cy="3024336"/>
          </a:xfrm>
        </p:spPr>
        <p:txBody>
          <a:bodyPr>
            <a:noAutofit/>
          </a:bodyPr>
          <a:lstStyle/>
          <a:p>
            <a:pPr algn="just"/>
            <a:r>
              <a:rPr lang="ru-RU" sz="1800" b="0" dirty="0"/>
              <a:t>После воссоединения в западных областях БССР развернулись радикальные </a:t>
            </a:r>
            <a:r>
              <a:rPr lang="ru-RU" sz="1800" b="0" dirty="0" smtClean="0"/>
              <a:t>социально-экономические </a:t>
            </a:r>
            <a:r>
              <a:rPr lang="ru-RU" sz="1800" b="0" dirty="0"/>
              <a:t>преобразования. Была проведена национализация не только </a:t>
            </a:r>
            <a:r>
              <a:rPr lang="ru-RU" sz="1800" b="0" dirty="0" smtClean="0"/>
              <a:t>крупных</a:t>
            </a:r>
            <a:r>
              <a:rPr lang="ru-RU" sz="1800" b="0" dirty="0"/>
              <a:t>, средних, но и мелких фабрик и заводов, банков. </a:t>
            </a:r>
            <a:r>
              <a:rPr lang="ru-RU" sz="1800" b="0" dirty="0" smtClean="0"/>
              <a:t>Начались техническая реконструкция </a:t>
            </a:r>
            <a:r>
              <a:rPr lang="ru-RU" sz="1800" b="0" dirty="0"/>
              <a:t>старых и строительство новых предприятий.</a:t>
            </a:r>
            <a:r>
              <a:rPr lang="ru-RU" sz="2400" b="0" dirty="0" smtClean="0"/>
              <a:t> </a:t>
            </a:r>
          </a:p>
        </p:txBody>
      </p:sp>
      <p:pic>
        <p:nvPicPr>
          <p:cNvPr id="112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6876" y="2349831"/>
            <a:ext cx="4392488" cy="26621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Прямоугольник 9"/>
          <p:cNvSpPr/>
          <p:nvPr/>
        </p:nvSpPr>
        <p:spPr>
          <a:xfrm>
            <a:off x="184732" y="2285153"/>
            <a:ext cx="4027228" cy="1754326"/>
          </a:xfrm>
          <a:prstGeom prst="rect">
            <a:avLst/>
          </a:prstGeom>
        </p:spPr>
        <p:txBody>
          <a:bodyPr wrap="square">
            <a:spAutoFit/>
          </a:bodyPr>
          <a:lstStyle/>
          <a:p>
            <a:pPr algn="just"/>
            <a:r>
              <a:rPr lang="ru-RU" dirty="0"/>
              <a:t>Коренные изменения произошли в образовании, здравоохранении, науке и культуре. Народное просвещение было включено в советскую образовательную систему.</a:t>
            </a:r>
          </a:p>
        </p:txBody>
      </p:sp>
    </p:spTree>
    <p:extLst>
      <p:ext uri="{BB962C8B-B14F-4D97-AF65-F5344CB8AC3E}">
        <p14:creationId xmlns:p14="http://schemas.microsoft.com/office/powerpoint/2010/main" val="20349477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2373" y="339502"/>
            <a:ext cx="8507288" cy="657011"/>
          </a:xfrm>
        </p:spPr>
        <p:txBody>
          <a:bodyPr>
            <a:noAutofit/>
          </a:bodyPr>
          <a:lstStyle/>
          <a:p>
            <a:r>
              <a:rPr lang="ru-RU" sz="2800" dirty="0"/>
              <a:t>17 сентября - День народного </a:t>
            </a:r>
            <a:r>
              <a:rPr lang="ru-RU" sz="2800" dirty="0" smtClean="0"/>
              <a:t>единства</a:t>
            </a:r>
            <a:endParaRPr lang="ru-RU" sz="2800" dirty="0"/>
          </a:p>
        </p:txBody>
      </p:sp>
      <p:sp>
        <p:nvSpPr>
          <p:cNvPr id="3" name="Объект 2"/>
          <p:cNvSpPr>
            <a:spLocks noGrp="1"/>
          </p:cNvSpPr>
          <p:nvPr>
            <p:ph idx="1"/>
          </p:nvPr>
        </p:nvSpPr>
        <p:spPr>
          <a:xfrm>
            <a:off x="179512" y="1059582"/>
            <a:ext cx="8568952" cy="3024336"/>
          </a:xfrm>
        </p:spPr>
        <p:txBody>
          <a:bodyPr>
            <a:noAutofit/>
          </a:bodyPr>
          <a:lstStyle/>
          <a:p>
            <a:pPr algn="just"/>
            <a:r>
              <a:rPr lang="ru-RU" sz="1800" b="0" dirty="0"/>
              <a:t>Поступательное развитие экономики, социальной сферы, науки, культуры и образования западных областей было прервано войной.</a:t>
            </a:r>
          </a:p>
          <a:p>
            <a:pPr algn="just"/>
            <a:r>
              <a:rPr lang="ru-RU" sz="1800" b="0" dirty="0"/>
              <a:t>После освобождения в 1944 году Западной Беларуси от немецко-фашистских захватчиков началось восстановление и дальнейшее преобразование края. Несмотря на ошибки, перегибы, принудительное проведение коллективизации сельского хозяйства, негативные последствия советской административно-командной системы, Западная Беларусь за короткий период превратилась в развитый социально-экономический регион. Это стало возможным благодаря усилиям всего белорусского народа, помощи республик Советского Союза. Новые возможности открылись перед западно-белорусским краем в условиях единого независимого государства</a:t>
            </a:r>
            <a:r>
              <a:rPr lang="ru-RU" sz="1800" b="0" dirty="0" smtClean="0"/>
              <a:t>.</a:t>
            </a:r>
            <a:endParaRPr lang="ru-RU" sz="1800" b="0" dirty="0"/>
          </a:p>
        </p:txBody>
      </p:sp>
    </p:spTree>
    <p:extLst>
      <p:ext uri="{BB962C8B-B14F-4D97-AF65-F5344CB8AC3E}">
        <p14:creationId xmlns:p14="http://schemas.microsoft.com/office/powerpoint/2010/main" val="3817781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2373" y="339502"/>
            <a:ext cx="8507288" cy="657011"/>
          </a:xfrm>
        </p:spPr>
        <p:txBody>
          <a:bodyPr>
            <a:noAutofit/>
          </a:bodyPr>
          <a:lstStyle/>
          <a:p>
            <a:r>
              <a:rPr lang="ru-RU" sz="2800" dirty="0"/>
              <a:t>17 сентября - День народного </a:t>
            </a:r>
            <a:r>
              <a:rPr lang="ru-RU" sz="2800" dirty="0" smtClean="0"/>
              <a:t>единства</a:t>
            </a:r>
            <a:endParaRPr lang="ru-RU" sz="2800" dirty="0"/>
          </a:p>
        </p:txBody>
      </p:sp>
      <p:sp>
        <p:nvSpPr>
          <p:cNvPr id="3" name="Объект 2"/>
          <p:cNvSpPr>
            <a:spLocks noGrp="1"/>
          </p:cNvSpPr>
          <p:nvPr>
            <p:ph idx="1"/>
          </p:nvPr>
        </p:nvSpPr>
        <p:spPr>
          <a:xfrm>
            <a:off x="179512" y="1059582"/>
            <a:ext cx="8568952" cy="1728192"/>
          </a:xfrm>
        </p:spPr>
        <p:txBody>
          <a:bodyPr>
            <a:noAutofit/>
          </a:bodyPr>
          <a:lstStyle/>
          <a:p>
            <a:pPr algn="just"/>
            <a:r>
              <a:rPr lang="ru-RU" sz="1400" b="0" dirty="0"/>
              <a:t>Однако не секрет, что польские круги после развала СССР не раз предпринимали попытки внести дестабилизацию в западных районах БССР. На эти цели была направлена и идейка в начале 90-х гг. XX в. инициировать проведение в Западной Беларуси «референдума» по поводу присоединения «</a:t>
            </a:r>
            <a:r>
              <a:rPr lang="ru-RU" sz="1400" b="0" dirty="0" err="1"/>
              <a:t>усходних</a:t>
            </a:r>
            <a:r>
              <a:rPr lang="ru-RU" sz="1400" b="0" dirty="0"/>
              <a:t> </a:t>
            </a:r>
            <a:r>
              <a:rPr lang="ru-RU" sz="1400" b="0" dirty="0" err="1"/>
              <a:t>крэсов</a:t>
            </a:r>
            <a:r>
              <a:rPr lang="ru-RU" sz="1400" b="0" dirty="0"/>
              <a:t>» к Польше. В некоторых западно-белорусских городах были даже попытки организовать «митинги» в поддержку этой акции</a:t>
            </a:r>
            <a:r>
              <a:rPr lang="ru-RU" sz="1400" b="0" dirty="0" smtClean="0"/>
              <a:t>.</a:t>
            </a:r>
          </a:p>
          <a:p>
            <a:pPr algn="just"/>
            <a:endParaRPr lang="ru-RU" sz="1800" b="0" dirty="0"/>
          </a:p>
        </p:txBody>
      </p:sp>
      <p:sp>
        <p:nvSpPr>
          <p:cNvPr id="8" name="Прямоугольник 7"/>
          <p:cNvSpPr/>
          <p:nvPr/>
        </p:nvSpPr>
        <p:spPr>
          <a:xfrm>
            <a:off x="178644" y="2283718"/>
            <a:ext cx="8640960" cy="2708434"/>
          </a:xfrm>
          <a:prstGeom prst="rect">
            <a:avLst/>
          </a:prstGeom>
        </p:spPr>
        <p:txBody>
          <a:bodyPr wrap="square">
            <a:spAutoFit/>
          </a:bodyPr>
          <a:lstStyle/>
          <a:p>
            <a:pPr algn="just"/>
            <a:r>
              <a:rPr lang="ru-RU" sz="1400" dirty="0" smtClean="0"/>
              <a:t>Параллельно на этой территории в постсоветский период формировалось так называемое «общественное объединение» «Лига литвинов», исповедовавшее «особую </a:t>
            </a:r>
            <a:r>
              <a:rPr lang="ru-RU" sz="1400" dirty="0" err="1" smtClean="0"/>
              <a:t>литвинскую</a:t>
            </a:r>
            <a:r>
              <a:rPr lang="ru-RU" sz="1400" dirty="0" smtClean="0"/>
              <a:t> культуру» Западной Беларуси и поставившее цель превращения Беларуси в Белорусскую федеративную республику. Обозначились тенденции, направленные на идеализацию деятельности Армии </a:t>
            </a:r>
            <a:r>
              <a:rPr lang="ru-RU" sz="1400" dirty="0" err="1" smtClean="0"/>
              <a:t>Крайовой</a:t>
            </a:r>
            <a:r>
              <a:rPr lang="ru-RU" sz="1400" dirty="0" smtClean="0"/>
              <a:t> на территории Беларуси.</a:t>
            </a:r>
          </a:p>
          <a:p>
            <a:pPr algn="just"/>
            <a:r>
              <a:rPr lang="ru-RU" sz="1400" dirty="0" smtClean="0"/>
              <a:t>Нельзя не отметить и появление некоторых </a:t>
            </a:r>
            <a:r>
              <a:rPr lang="ru-RU" sz="1400" dirty="0" err="1" smtClean="0"/>
              <a:t>пропольских</a:t>
            </a:r>
            <a:r>
              <a:rPr lang="ru-RU" sz="1400" dirty="0" smtClean="0"/>
              <a:t> организаций, явно демонстрирующих оппозиционную направленность к официальным белорусским властям.</a:t>
            </a:r>
          </a:p>
          <a:p>
            <a:pPr algn="just"/>
            <a:endParaRPr lang="ru-RU" sz="1400" dirty="0" smtClean="0"/>
          </a:p>
          <a:p>
            <a:pPr algn="just"/>
            <a:r>
              <a:rPr lang="ru-RU" sz="1400" dirty="0" smtClean="0"/>
              <a:t>Однако подобным тенденциям подавляющее большинство населения </a:t>
            </a:r>
            <a:r>
              <a:rPr lang="ru-RU" sz="1400" dirty="0" err="1" smtClean="0"/>
              <a:t>западнобелорусских</a:t>
            </a:r>
            <a:r>
              <a:rPr lang="ru-RU" sz="1400" dirty="0" smtClean="0"/>
              <a:t> областей дает решительный отпор. </a:t>
            </a:r>
            <a:r>
              <a:rPr lang="ru-RU" sz="1400" b="1" dirty="0" smtClean="0"/>
              <a:t>Слишком дорогую цену заплатил белорусский народ за то, чтобы добиться своего территориального единства...</a:t>
            </a:r>
          </a:p>
          <a:p>
            <a:pPr algn="just"/>
            <a:endParaRPr lang="ru-RU" sz="1600" dirty="0"/>
          </a:p>
        </p:txBody>
      </p:sp>
    </p:spTree>
    <p:extLst>
      <p:ext uri="{BB962C8B-B14F-4D97-AF65-F5344CB8AC3E}">
        <p14:creationId xmlns:p14="http://schemas.microsoft.com/office/powerpoint/2010/main" val="1067510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sz="4400" dirty="0" smtClean="0"/>
              <a:t>Спасибо за внимание</a:t>
            </a:r>
            <a:endParaRPr lang="ru-RU" sz="4400" dirty="0"/>
          </a:p>
        </p:txBody>
      </p:sp>
      <p:sp>
        <p:nvSpPr>
          <p:cNvPr id="3" name="Подзаголовок 2"/>
          <p:cNvSpPr>
            <a:spLocks noGrp="1"/>
          </p:cNvSpPr>
          <p:nvPr>
            <p:ph type="subTitle" idx="1"/>
          </p:nvPr>
        </p:nvSpPr>
        <p:spPr/>
        <p:txBody>
          <a:bodyPr>
            <a:normAutofit lnSpcReduction="10000"/>
          </a:bodyPr>
          <a:lstStyle/>
          <a:p>
            <a:r>
              <a:rPr lang="ru-RU" b="1" dirty="0"/>
              <a:t>«Дополнительные материалы ЕДИ, сентябрь 2021 г.»</a:t>
            </a:r>
          </a:p>
        </p:txBody>
      </p:sp>
    </p:spTree>
    <p:extLst>
      <p:ext uri="{BB962C8B-B14F-4D97-AF65-F5344CB8AC3E}">
        <p14:creationId xmlns:p14="http://schemas.microsoft.com/office/powerpoint/2010/main" val="265771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539"/>
            <a:ext cx="5791200" cy="657011"/>
          </a:xfrm>
        </p:spPr>
        <p:txBody>
          <a:bodyPr>
            <a:normAutofit/>
          </a:bodyPr>
          <a:lstStyle/>
          <a:p>
            <a:r>
              <a:rPr lang="ru-RU" sz="3200" dirty="0"/>
              <a:t>Рижская драма</a:t>
            </a:r>
          </a:p>
        </p:txBody>
      </p:sp>
      <p:sp>
        <p:nvSpPr>
          <p:cNvPr id="3" name="Объект 2"/>
          <p:cNvSpPr>
            <a:spLocks noGrp="1"/>
          </p:cNvSpPr>
          <p:nvPr>
            <p:ph idx="1"/>
          </p:nvPr>
        </p:nvSpPr>
        <p:spPr>
          <a:xfrm>
            <a:off x="179512" y="771550"/>
            <a:ext cx="8784976" cy="2520280"/>
          </a:xfrm>
        </p:spPr>
        <p:txBody>
          <a:bodyPr>
            <a:normAutofit/>
          </a:bodyPr>
          <a:lstStyle/>
          <a:p>
            <a:pPr algn="just"/>
            <a:r>
              <a:rPr lang="ru-RU" sz="1600" dirty="0"/>
              <a:t>В результате рижского мирного договора от 18 марта 1921 г., вызванного слабостью новообразованного советского государства и интервенцией западных держав, белорусские земли были разделены пополам. Половина из них оказалась в составе </a:t>
            </a:r>
            <a:r>
              <a:rPr lang="ru-RU" sz="1600" dirty="0" err="1"/>
              <a:t>межвоенной</a:t>
            </a:r>
            <a:r>
              <a:rPr lang="ru-RU" sz="1600" dirty="0"/>
              <a:t> Польши</a:t>
            </a:r>
            <a:r>
              <a:rPr lang="ru-RU" sz="1600" dirty="0" smtClean="0"/>
              <a:t>.</a:t>
            </a:r>
          </a:p>
          <a:p>
            <a:pPr algn="just"/>
            <a:r>
              <a:rPr lang="ru-RU" sz="1600" dirty="0"/>
              <a:t>При этом советское руководство настояло, чтобы в мирном договоре были прописаны обязательства сторон обеспечить национально-культурные и политические права </a:t>
            </a:r>
            <a:r>
              <a:rPr lang="ru-RU" sz="1600" dirty="0" smtClean="0"/>
              <a:t>национальных </a:t>
            </a:r>
            <a:r>
              <a:rPr lang="ru-RU" sz="1600" dirty="0"/>
              <a:t>меньшинств </a:t>
            </a:r>
            <a:r>
              <a:rPr lang="ru-RU" sz="1600" dirty="0" smtClean="0"/>
              <a:t>(</a:t>
            </a:r>
            <a:r>
              <a:rPr lang="ru-RU" sz="1600" dirty="0"/>
              <a:t>белорусского и украинского в Польше, польского в БССР и УССР). </a:t>
            </a:r>
          </a:p>
        </p:txBody>
      </p:sp>
      <p:pic>
        <p:nvPicPr>
          <p:cNvPr id="2052" name="Picture 4" descr="Подписание договора, 1921 год."/>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2740839"/>
            <a:ext cx="2836602" cy="20423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173021" y="2931790"/>
            <a:ext cx="5191067" cy="2062103"/>
          </a:xfrm>
          <a:prstGeom prst="rect">
            <a:avLst/>
          </a:prstGeom>
        </p:spPr>
        <p:txBody>
          <a:bodyPr wrap="square">
            <a:spAutoFit/>
          </a:bodyPr>
          <a:lstStyle/>
          <a:p>
            <a:pPr algn="just"/>
            <a:r>
              <a:rPr lang="ru-RU" sz="1600" b="1" dirty="0"/>
              <a:t>Однако, если в БССР польский язык наделялся статусом государственного, организовалось польско-язычное образование, пресса, радиовещание, реализовывался проект польского национального района под городом Дзержинск, то в </a:t>
            </a:r>
            <a:r>
              <a:rPr lang="ru-RU" sz="1600" b="1" dirty="0" err="1"/>
              <a:t>межвоенной</a:t>
            </a:r>
            <a:r>
              <a:rPr lang="ru-RU" sz="1600" b="1" dirty="0"/>
              <a:t> Польше был избран путь поражения в правах белорусского населения.</a:t>
            </a:r>
          </a:p>
        </p:txBody>
      </p:sp>
      <p:sp>
        <p:nvSpPr>
          <p:cNvPr id="10" name="Прямоугольник 9"/>
          <p:cNvSpPr/>
          <p:nvPr/>
        </p:nvSpPr>
        <p:spPr>
          <a:xfrm>
            <a:off x="5951341" y="4773739"/>
            <a:ext cx="2513380" cy="276999"/>
          </a:xfrm>
          <a:prstGeom prst="rect">
            <a:avLst/>
          </a:prstGeom>
        </p:spPr>
        <p:txBody>
          <a:bodyPr wrap="none">
            <a:spAutoFit/>
          </a:bodyPr>
          <a:lstStyle/>
          <a:p>
            <a:r>
              <a:rPr lang="ru-RU" sz="1200" i="1" dirty="0"/>
              <a:t>Подписание договора, 1921 </a:t>
            </a:r>
            <a:r>
              <a:rPr lang="ru-RU" sz="1200" i="1" dirty="0" smtClean="0"/>
              <a:t>год</a:t>
            </a:r>
            <a:endParaRPr lang="ru-RU" sz="1200" i="1" dirty="0"/>
          </a:p>
        </p:txBody>
      </p:sp>
    </p:spTree>
    <p:extLst>
      <p:ext uri="{BB962C8B-B14F-4D97-AF65-F5344CB8AC3E}">
        <p14:creationId xmlns:p14="http://schemas.microsoft.com/office/powerpoint/2010/main" val="1868324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539"/>
            <a:ext cx="5791200" cy="657011"/>
          </a:xfrm>
        </p:spPr>
        <p:txBody>
          <a:bodyPr>
            <a:normAutofit/>
          </a:bodyPr>
          <a:lstStyle/>
          <a:p>
            <a:r>
              <a:rPr lang="ru-RU" sz="3200" dirty="0"/>
              <a:t>Полонизация</a:t>
            </a:r>
          </a:p>
        </p:txBody>
      </p:sp>
      <p:sp>
        <p:nvSpPr>
          <p:cNvPr id="3" name="Объект 2"/>
          <p:cNvSpPr>
            <a:spLocks noGrp="1"/>
          </p:cNvSpPr>
          <p:nvPr>
            <p:ph idx="1"/>
          </p:nvPr>
        </p:nvSpPr>
        <p:spPr>
          <a:xfrm>
            <a:off x="179512" y="843558"/>
            <a:ext cx="8784976" cy="1296144"/>
          </a:xfrm>
        </p:spPr>
        <p:txBody>
          <a:bodyPr>
            <a:noAutofit/>
          </a:bodyPr>
          <a:lstStyle/>
          <a:p>
            <a:pPr algn="just"/>
            <a:r>
              <a:rPr lang="ru-RU" b="0" dirty="0"/>
              <a:t>В 1923 г. был принят закон, запрещавший использовать на территории тогдашней «</a:t>
            </a:r>
            <a:r>
              <a:rPr lang="ru-RU" b="0" dirty="0" err="1"/>
              <a:t>Польски</a:t>
            </a:r>
            <a:r>
              <a:rPr lang="ru-RU" b="0" dirty="0"/>
              <a:t> </a:t>
            </a:r>
            <a:r>
              <a:rPr lang="ru-RU" b="0" dirty="0" err="1"/>
              <a:t>незгинелой</a:t>
            </a:r>
            <a:r>
              <a:rPr lang="ru-RU" b="0" dirty="0"/>
              <a:t>» кроме </a:t>
            </a:r>
            <a:r>
              <a:rPr lang="ru-RU" b="0" dirty="0" smtClean="0"/>
              <a:t>польского </a:t>
            </a:r>
            <a:r>
              <a:rPr lang="ru-RU" b="0" dirty="0"/>
              <a:t>другие языки</a:t>
            </a:r>
            <a:r>
              <a:rPr lang="ru-RU" b="0" dirty="0" smtClean="0"/>
              <a:t>.</a:t>
            </a:r>
          </a:p>
          <a:p>
            <a:pPr algn="just"/>
            <a:r>
              <a:rPr lang="ru-RU" dirty="0"/>
              <a:t>Вот лишь два довольно ярких </a:t>
            </a:r>
            <a:r>
              <a:rPr lang="ru-RU" dirty="0" smtClean="0"/>
              <a:t>факта: </a:t>
            </a:r>
          </a:p>
          <a:p>
            <a:pPr algn="just"/>
            <a:endParaRPr lang="ru-RU" b="0" dirty="0"/>
          </a:p>
          <a:p>
            <a:pPr algn="just"/>
            <a:endParaRPr lang="ru-RU" b="0" dirty="0" smtClean="0"/>
          </a:p>
          <a:p>
            <a:pPr algn="just"/>
            <a:endParaRPr lang="ru-RU" b="0" dirty="0"/>
          </a:p>
          <a:p>
            <a:pPr algn="just"/>
            <a:endParaRPr lang="ru-RU" b="0" dirty="0" smtClean="0"/>
          </a:p>
        </p:txBody>
      </p:sp>
      <p:sp>
        <p:nvSpPr>
          <p:cNvPr id="11" name="Скругленный прямоугольник 10"/>
          <p:cNvSpPr/>
          <p:nvPr/>
        </p:nvSpPr>
        <p:spPr>
          <a:xfrm>
            <a:off x="251520" y="2113991"/>
            <a:ext cx="8496944" cy="258390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12" name="Пятиугольник 11"/>
          <p:cNvSpPr/>
          <p:nvPr/>
        </p:nvSpPr>
        <p:spPr>
          <a:xfrm>
            <a:off x="107504" y="2417740"/>
            <a:ext cx="792088" cy="864096"/>
          </a:xfrm>
          <a:prstGeom prst="homePlat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ru-RU"/>
          </a:p>
        </p:txBody>
      </p:sp>
      <p:sp>
        <p:nvSpPr>
          <p:cNvPr id="8" name="Прямоугольник 7"/>
          <p:cNvSpPr/>
          <p:nvPr/>
        </p:nvSpPr>
        <p:spPr>
          <a:xfrm>
            <a:off x="958213" y="2249624"/>
            <a:ext cx="7574227" cy="2585323"/>
          </a:xfrm>
          <a:prstGeom prst="rect">
            <a:avLst/>
          </a:prstGeom>
        </p:spPr>
        <p:txBody>
          <a:bodyPr wrap="square">
            <a:spAutoFit/>
          </a:bodyPr>
          <a:lstStyle/>
          <a:p>
            <a:pPr algn="just"/>
            <a:r>
              <a:rPr lang="ru-RU" b="0" dirty="0" smtClean="0"/>
              <a:t>В 1921 г. на территории Западной Беларуси действовало 514 белорусских школ. К 1928 г. их осталось 69 или 3% от всех. К моменту воссоединения 1939 г. все школы были закрыты. Действующей оставалась лишь </a:t>
            </a:r>
            <a:r>
              <a:rPr lang="ru-RU" b="0" dirty="0" err="1" smtClean="0"/>
              <a:t>Виленская</a:t>
            </a:r>
            <a:r>
              <a:rPr lang="ru-RU" b="0" dirty="0" smtClean="0"/>
              <a:t> белорусская гимназия.</a:t>
            </a:r>
          </a:p>
          <a:p>
            <a:pPr algn="just"/>
            <a:endParaRPr lang="ru-RU" dirty="0"/>
          </a:p>
          <a:p>
            <a:pPr algn="just"/>
            <a:r>
              <a:rPr lang="ru-RU" b="0" dirty="0" smtClean="0"/>
              <a:t>В 1938/1939 учебном году в Западной Беларуси не посещали занятия более 100 тыс. белорусских детей. По состоянию на начало 1939 года 35% местного населения не умело ни читать, ни писать.</a:t>
            </a:r>
          </a:p>
          <a:p>
            <a:pPr algn="just"/>
            <a:endParaRPr lang="ru-RU" b="0" dirty="0" smtClean="0"/>
          </a:p>
        </p:txBody>
      </p:sp>
      <p:sp>
        <p:nvSpPr>
          <p:cNvPr id="16" name="Пятиугольник 15"/>
          <p:cNvSpPr/>
          <p:nvPr/>
        </p:nvSpPr>
        <p:spPr>
          <a:xfrm>
            <a:off x="107504" y="3652208"/>
            <a:ext cx="792088" cy="864096"/>
          </a:xfrm>
          <a:prstGeom prst="homePlat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035493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11510"/>
            <a:ext cx="8507288" cy="657011"/>
          </a:xfrm>
        </p:spPr>
        <p:txBody>
          <a:bodyPr>
            <a:normAutofit fontScale="90000"/>
          </a:bodyPr>
          <a:lstStyle/>
          <a:p>
            <a:r>
              <a:rPr lang="ru-RU" sz="3200" dirty="0"/>
              <a:t>Социально-экономическая колонизация - </a:t>
            </a:r>
            <a:r>
              <a:rPr lang="ru-RU" sz="3200" dirty="0" err="1"/>
              <a:t>осадничество</a:t>
            </a:r>
            <a:endParaRPr lang="ru-RU" sz="3200" dirty="0"/>
          </a:p>
        </p:txBody>
      </p:sp>
      <p:sp>
        <p:nvSpPr>
          <p:cNvPr id="3" name="Объект 2"/>
          <p:cNvSpPr>
            <a:spLocks noGrp="1"/>
          </p:cNvSpPr>
          <p:nvPr>
            <p:ph idx="1"/>
          </p:nvPr>
        </p:nvSpPr>
        <p:spPr>
          <a:xfrm>
            <a:off x="179512" y="1203598"/>
            <a:ext cx="8784976" cy="2664296"/>
          </a:xfrm>
        </p:spPr>
        <p:txBody>
          <a:bodyPr>
            <a:noAutofit/>
          </a:bodyPr>
          <a:lstStyle/>
          <a:p>
            <a:pPr algn="just"/>
            <a:r>
              <a:rPr lang="ru-RU" sz="1800" b="0" dirty="0" smtClean="0"/>
              <a:t>Польские власти рассматривали Западную Беларусь </a:t>
            </a:r>
            <a:r>
              <a:rPr lang="ru-RU" sz="1800" dirty="0" smtClean="0"/>
              <a:t>как источник ресурсов и дешевой рабочей силы</a:t>
            </a:r>
            <a:r>
              <a:rPr lang="ru-RU" sz="1800" b="0" dirty="0" smtClean="0"/>
              <a:t>, а также рынок сбыта польской промышленности. В регионе практически не было тяжелой промышленности.</a:t>
            </a:r>
          </a:p>
          <a:p>
            <a:pPr algn="just"/>
            <a:endParaRPr lang="ru-RU" sz="1800" b="0" dirty="0" smtClean="0"/>
          </a:p>
          <a:p>
            <a:pPr algn="just"/>
            <a:endParaRPr lang="ru-RU" sz="1800" b="0" dirty="0"/>
          </a:p>
          <a:p>
            <a:pPr algn="just"/>
            <a:endParaRPr lang="ru-RU" sz="1800" b="0" dirty="0" smtClean="0"/>
          </a:p>
          <a:p>
            <a:pPr algn="just"/>
            <a:endParaRPr lang="ru-RU" sz="1800" b="0" dirty="0"/>
          </a:p>
          <a:p>
            <a:pPr algn="just"/>
            <a:r>
              <a:rPr lang="ru-RU" sz="1800" b="0" dirty="0" smtClean="0"/>
              <a:t>Но и этого показалось мало. В период с 1921 по 1939 годы с этнических польских земель в Западную Беларусь переселились около 320 тысяч человек. Солдаты польской армии, которые воевали на фронте, заслужившие военную награду, </a:t>
            </a:r>
            <a:r>
              <a:rPr lang="ru-RU" sz="1800" dirty="0" smtClean="0"/>
              <a:t>получали землю в Западной Беларуси бесплатно</a:t>
            </a:r>
            <a:r>
              <a:rPr lang="ru-RU" sz="1800" b="0" dirty="0" smtClean="0"/>
              <a:t>.</a:t>
            </a:r>
            <a:endParaRPr lang="ru-RU" sz="1800" b="0" dirty="0"/>
          </a:p>
        </p:txBody>
      </p:sp>
      <p:sp>
        <p:nvSpPr>
          <p:cNvPr id="11" name="Скругленный прямоугольник 10"/>
          <p:cNvSpPr/>
          <p:nvPr/>
        </p:nvSpPr>
        <p:spPr>
          <a:xfrm>
            <a:off x="251520" y="2211710"/>
            <a:ext cx="8712968" cy="151216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solidFill>
                <a:schemeClr val="tx1"/>
              </a:solidFill>
            </a:endParaRPr>
          </a:p>
        </p:txBody>
      </p:sp>
      <p:sp>
        <p:nvSpPr>
          <p:cNvPr id="12" name="Пятиугольник 11"/>
          <p:cNvSpPr/>
          <p:nvPr/>
        </p:nvSpPr>
        <p:spPr>
          <a:xfrm>
            <a:off x="107504" y="2571750"/>
            <a:ext cx="792088" cy="864096"/>
          </a:xfrm>
          <a:prstGeom prst="homePlat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1043608" y="2367629"/>
            <a:ext cx="7848872" cy="1200329"/>
          </a:xfrm>
          <a:prstGeom prst="rect">
            <a:avLst/>
          </a:prstGeom>
        </p:spPr>
        <p:txBody>
          <a:bodyPr wrap="square">
            <a:spAutoFit/>
          </a:bodyPr>
          <a:lstStyle/>
          <a:p>
            <a:pPr algn="just"/>
            <a:r>
              <a:rPr lang="ru-RU" dirty="0"/>
              <a:t>Около 90% населения Западной Беларуси было занято в сельском хозяйстве (для сравнения, на территории коренной Польши этот показатель составлял 63%). Сохранились полуфеодальные правила. Большинству хозяйств не хватало земли.</a:t>
            </a:r>
          </a:p>
        </p:txBody>
      </p:sp>
    </p:spTree>
    <p:extLst>
      <p:ext uri="{BB962C8B-B14F-4D97-AF65-F5344CB8AC3E}">
        <p14:creationId xmlns:p14="http://schemas.microsoft.com/office/powerpoint/2010/main" val="1541195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507288" cy="657011"/>
          </a:xfrm>
        </p:spPr>
        <p:txBody>
          <a:bodyPr>
            <a:noAutofit/>
          </a:bodyPr>
          <a:lstStyle/>
          <a:p>
            <a:r>
              <a:rPr lang="ru-RU" sz="2500" dirty="0"/>
              <a:t>Политические репрессии и национально-освободительная борьба</a:t>
            </a:r>
          </a:p>
        </p:txBody>
      </p:sp>
      <p:sp>
        <p:nvSpPr>
          <p:cNvPr id="3" name="Объект 2"/>
          <p:cNvSpPr>
            <a:spLocks noGrp="1"/>
          </p:cNvSpPr>
          <p:nvPr>
            <p:ph idx="1"/>
          </p:nvPr>
        </p:nvSpPr>
        <p:spPr>
          <a:xfrm>
            <a:off x="179512" y="987574"/>
            <a:ext cx="4824536" cy="2664296"/>
          </a:xfrm>
        </p:spPr>
        <p:txBody>
          <a:bodyPr>
            <a:noAutofit/>
          </a:bodyPr>
          <a:lstStyle/>
          <a:p>
            <a:pPr algn="just"/>
            <a:r>
              <a:rPr lang="ru-RU" sz="1600" b="0" dirty="0"/>
              <a:t>17 марта 1921 года учредительным сеймом Польши была принята конституция, утвердившая республиканский строй. В 1922 году Юзеф Пилсудский на четыре года отошёл от активной политической деятельности, но к маю 1926 года он воспользовался преданными ему военными частями. Ю. Пилсудский совершил переворот, взял власть в свои руки и провозгласил политику «санации» (так называемого оздоровления государства). Новый сейм избрал Пилсудского на должность президента, от которого он отказался. В истории Польши начался период «правления полковников», так как окружение Пилсудского состояло в основном из действующих офицеров или ветеранов Польской армии.</a:t>
            </a:r>
            <a:endParaRPr lang="ru-RU" sz="1800" b="0" dirty="0"/>
          </a:p>
        </p:txBody>
      </p:sp>
      <p:pic>
        <p:nvPicPr>
          <p:cNvPr id="5124" name="Picture 4" descr="Концепция Пилсудского не умерла | История | ИноСМИ - Все, что достойно  перевод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1434" y="961273"/>
            <a:ext cx="3347200" cy="37490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6300192" y="4692526"/>
            <a:ext cx="1506759" cy="276999"/>
          </a:xfrm>
          <a:prstGeom prst="rect">
            <a:avLst/>
          </a:prstGeom>
        </p:spPr>
        <p:txBody>
          <a:bodyPr wrap="none">
            <a:spAutoFit/>
          </a:bodyPr>
          <a:lstStyle/>
          <a:p>
            <a:r>
              <a:rPr lang="ru-RU" sz="1200" i="1" dirty="0"/>
              <a:t>Юзеф Пилсудский</a:t>
            </a:r>
          </a:p>
        </p:txBody>
      </p:sp>
    </p:spTree>
    <p:extLst>
      <p:ext uri="{BB962C8B-B14F-4D97-AF65-F5344CB8AC3E}">
        <p14:creationId xmlns:p14="http://schemas.microsoft.com/office/powerpoint/2010/main" val="2675489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507288" cy="657011"/>
          </a:xfrm>
        </p:spPr>
        <p:txBody>
          <a:bodyPr>
            <a:noAutofit/>
          </a:bodyPr>
          <a:lstStyle/>
          <a:p>
            <a:r>
              <a:rPr lang="ru-RU" sz="2500" dirty="0"/>
              <a:t>Политические репрессии и национально-освободительная борьба</a:t>
            </a:r>
          </a:p>
        </p:txBody>
      </p:sp>
      <p:sp>
        <p:nvSpPr>
          <p:cNvPr id="3" name="Объект 2"/>
          <p:cNvSpPr>
            <a:spLocks noGrp="1"/>
          </p:cNvSpPr>
          <p:nvPr>
            <p:ph idx="1"/>
          </p:nvPr>
        </p:nvSpPr>
        <p:spPr>
          <a:xfrm>
            <a:off x="179512" y="1059582"/>
            <a:ext cx="5184576" cy="2664296"/>
          </a:xfrm>
        </p:spPr>
        <p:txBody>
          <a:bodyPr>
            <a:noAutofit/>
          </a:bodyPr>
          <a:lstStyle/>
          <a:p>
            <a:pPr algn="just"/>
            <a:r>
              <a:rPr lang="ru-RU" sz="1600" b="0" dirty="0"/>
              <a:t>После государственного переворота в Польше был установлен авторитарный </a:t>
            </a:r>
            <a:r>
              <a:rPr lang="ru-RU" sz="1600" b="0" dirty="0" err="1"/>
              <a:t>санационный</a:t>
            </a:r>
            <a:r>
              <a:rPr lang="ru-RU" sz="1600" b="0" dirty="0"/>
              <a:t> режим во главе с Ю. Пилсудским и его приближёнными, сводящий на нет основные принципы, лежавшие в основе Польской конституции.</a:t>
            </a:r>
          </a:p>
          <a:p>
            <a:pPr algn="just"/>
            <a:r>
              <a:rPr lang="ru-RU" sz="1600" b="0" dirty="0"/>
              <a:t>Санация установила авторитарное правление, боролась с коммунизмом, провозглашала тезисы о кризисе демократии, необходимости крепкой власти и ликвидации оппозиционных партий.</a:t>
            </a:r>
          </a:p>
          <a:p>
            <a:pPr algn="just"/>
            <a:r>
              <a:rPr lang="ru-RU" sz="1600" b="0" dirty="0"/>
              <a:t>Примерами борьбы с оппозицией, среди прочего, </a:t>
            </a:r>
            <a:r>
              <a:rPr lang="ru-RU" sz="1600" b="0" dirty="0" smtClean="0"/>
              <a:t>были: создание концентрационного </a:t>
            </a:r>
            <a:r>
              <a:rPr lang="ru-RU" sz="1600" b="0" dirty="0"/>
              <a:t>лагеря в Берёзе-</a:t>
            </a:r>
            <a:r>
              <a:rPr lang="ru-RU" sz="1600" b="0" dirty="0" err="1"/>
              <a:t>Картузской</a:t>
            </a:r>
            <a:r>
              <a:rPr lang="ru-RU" sz="1600" b="0" dirty="0"/>
              <a:t>, Брестский процесс, ограничения свободы печати и собраний.</a:t>
            </a:r>
          </a:p>
        </p:txBody>
      </p:sp>
      <p:pic>
        <p:nvPicPr>
          <p:cNvPr id="6147" name="Picture 3" descr="https://novgazeta.by/upload/sotbit.htmleditoraddition/74e/74e1fd2dbd5428d7c7d5d04c9c07a9b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903941"/>
            <a:ext cx="3508445" cy="22322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149" name="Picture 5" descr="https://novgazeta.by/upload/sotbit.htmleditoraddition/2fd/2fddc28a3534b00ff5a71de5a137ad5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5932" y="2877596"/>
            <a:ext cx="3170564" cy="20014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5292080" y="4876645"/>
            <a:ext cx="3816424" cy="276999"/>
          </a:xfrm>
          <a:prstGeom prst="rect">
            <a:avLst/>
          </a:prstGeom>
        </p:spPr>
        <p:txBody>
          <a:bodyPr wrap="square">
            <a:spAutoFit/>
          </a:bodyPr>
          <a:lstStyle/>
          <a:p>
            <a:r>
              <a:rPr lang="ru-RU" sz="1200" i="1" dirty="0" smtClean="0"/>
              <a:t>Концентрационный лагерь </a:t>
            </a:r>
            <a:r>
              <a:rPr lang="ru-RU" sz="1200" i="1" dirty="0"/>
              <a:t>в </a:t>
            </a:r>
            <a:r>
              <a:rPr lang="ru-RU" sz="1200" i="1" dirty="0" smtClean="0"/>
              <a:t>Березе-</a:t>
            </a:r>
            <a:r>
              <a:rPr lang="ru-RU" sz="1200" i="1" dirty="0" err="1" smtClean="0"/>
              <a:t>Картузской</a:t>
            </a:r>
            <a:endParaRPr lang="ru-RU" sz="1200" i="1" dirty="0"/>
          </a:p>
        </p:txBody>
      </p:sp>
    </p:spTree>
    <p:extLst>
      <p:ext uri="{BB962C8B-B14F-4D97-AF65-F5344CB8AC3E}">
        <p14:creationId xmlns:p14="http://schemas.microsoft.com/office/powerpoint/2010/main" val="134881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507288" cy="657011"/>
          </a:xfrm>
        </p:spPr>
        <p:txBody>
          <a:bodyPr>
            <a:noAutofit/>
          </a:bodyPr>
          <a:lstStyle/>
          <a:p>
            <a:r>
              <a:rPr lang="ru-RU" sz="2500" dirty="0"/>
              <a:t>Политические репрессии и национально-освободительная борьба</a:t>
            </a:r>
          </a:p>
        </p:txBody>
      </p:sp>
      <p:sp>
        <p:nvSpPr>
          <p:cNvPr id="3" name="Объект 2"/>
          <p:cNvSpPr>
            <a:spLocks noGrp="1"/>
          </p:cNvSpPr>
          <p:nvPr>
            <p:ph idx="1"/>
          </p:nvPr>
        </p:nvSpPr>
        <p:spPr>
          <a:xfrm>
            <a:off x="179512" y="1059582"/>
            <a:ext cx="8712968" cy="2664296"/>
          </a:xfrm>
        </p:spPr>
        <p:txBody>
          <a:bodyPr>
            <a:noAutofit/>
          </a:bodyPr>
          <a:lstStyle/>
          <a:p>
            <a:pPr algn="just"/>
            <a:r>
              <a:rPr lang="ru-RU" sz="1800" b="0" dirty="0"/>
              <a:t>Уже в начале 1922 г. в районе Беловежской пущи начали формироваться партизанские отряды. С 1922 по 1939 год на территории современной Западной Беларуси происходили многочисленные выступления насильно ополяченных жителей. </a:t>
            </a:r>
            <a:endParaRPr lang="ru-RU" sz="1800" b="0" dirty="0" smtClean="0"/>
          </a:p>
          <a:p>
            <a:pPr algn="just"/>
            <a:r>
              <a:rPr lang="ru-RU" sz="1800" b="0" dirty="0" smtClean="0"/>
              <a:t>Среди </a:t>
            </a:r>
            <a:r>
              <a:rPr lang="ru-RU" sz="1800" b="0" dirty="0"/>
              <a:t>них выделяются:</a:t>
            </a:r>
          </a:p>
          <a:p>
            <a:pPr marL="285750" indent="-285750" algn="just">
              <a:buFont typeface="Wingdings" pitchFamily="2" charset="2"/>
              <a:buChar char="§"/>
            </a:pPr>
            <a:r>
              <a:rPr lang="ru-RU" sz="1800" b="0" dirty="0"/>
              <a:t>Брестские выступления безработных.</a:t>
            </a:r>
          </a:p>
          <a:p>
            <a:pPr marL="285750" indent="-285750" algn="just">
              <a:buFont typeface="Wingdings" pitchFamily="2" charset="2"/>
              <a:buChar char="§"/>
            </a:pPr>
            <a:r>
              <a:rPr lang="ru-RU" sz="1800" b="0" dirty="0" err="1"/>
              <a:t>Осташинское</a:t>
            </a:r>
            <a:r>
              <a:rPr lang="ru-RU" sz="1800" b="0" dirty="0"/>
              <a:t> восстание.</a:t>
            </a:r>
          </a:p>
          <a:p>
            <a:pPr marL="285750" indent="-285750" algn="just">
              <a:buFont typeface="Wingdings" pitchFamily="2" charset="2"/>
              <a:buChar char="§"/>
            </a:pPr>
            <a:r>
              <a:rPr lang="ru-RU" sz="1800" b="0" dirty="0"/>
              <a:t>Забастовка в Беловежской пуще</a:t>
            </a:r>
          </a:p>
          <a:p>
            <a:pPr marL="285750" indent="-285750" algn="just">
              <a:buFont typeface="Wingdings" pitchFamily="2" charset="2"/>
              <a:buChar char="§"/>
            </a:pPr>
            <a:r>
              <a:rPr lang="ru-RU" sz="1800" b="0" dirty="0"/>
              <a:t>Забастовки на </a:t>
            </a:r>
            <a:r>
              <a:rPr lang="ru-RU" sz="1800" b="0" dirty="0" err="1"/>
              <a:t>Лидчине</a:t>
            </a:r>
            <a:r>
              <a:rPr lang="ru-RU" sz="1800" b="0" dirty="0"/>
              <a:t>.</a:t>
            </a:r>
          </a:p>
          <a:p>
            <a:pPr marL="285750" indent="-285750" algn="just">
              <a:buFont typeface="Wingdings" pitchFamily="2" charset="2"/>
              <a:buChar char="§"/>
            </a:pPr>
            <a:r>
              <a:rPr lang="ru-RU" sz="1800" b="0" dirty="0"/>
              <a:t>Выступление </a:t>
            </a:r>
            <a:r>
              <a:rPr lang="ru-RU" sz="1800" b="0" dirty="0" err="1"/>
              <a:t>нарочанских</a:t>
            </a:r>
            <a:r>
              <a:rPr lang="ru-RU" sz="1800" b="0" dirty="0"/>
              <a:t> рыбаков.</a:t>
            </a:r>
          </a:p>
          <a:p>
            <a:pPr marL="285750" indent="-285750" algn="just">
              <a:buFont typeface="Wingdings" pitchFamily="2" charset="2"/>
              <a:buChar char="§"/>
            </a:pPr>
            <a:r>
              <a:rPr lang="ru-RU" sz="1800" b="0" dirty="0" err="1"/>
              <a:t>Скидельское</a:t>
            </a:r>
            <a:r>
              <a:rPr lang="ru-RU" sz="1800" b="0" dirty="0"/>
              <a:t> восстание.</a:t>
            </a:r>
          </a:p>
        </p:txBody>
      </p:sp>
      <p:sp>
        <p:nvSpPr>
          <p:cNvPr id="12" name="Скругленный прямоугольник 11"/>
          <p:cNvSpPr/>
          <p:nvPr/>
        </p:nvSpPr>
        <p:spPr>
          <a:xfrm>
            <a:off x="4932041" y="2211710"/>
            <a:ext cx="3744416" cy="259228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solidFill>
                <a:schemeClr val="tx1"/>
              </a:solidFill>
            </a:endParaRPr>
          </a:p>
        </p:txBody>
      </p:sp>
      <p:sp>
        <p:nvSpPr>
          <p:cNvPr id="13" name="Пятиугольник 12"/>
          <p:cNvSpPr/>
          <p:nvPr/>
        </p:nvSpPr>
        <p:spPr>
          <a:xfrm>
            <a:off x="4716017" y="3075806"/>
            <a:ext cx="792088" cy="864096"/>
          </a:xfrm>
          <a:prstGeom prst="homePlat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ru-RU"/>
          </a:p>
        </p:txBody>
      </p:sp>
      <p:sp>
        <p:nvSpPr>
          <p:cNvPr id="9" name="Прямоугольник 8"/>
          <p:cNvSpPr/>
          <p:nvPr/>
        </p:nvSpPr>
        <p:spPr>
          <a:xfrm>
            <a:off x="5508105" y="2492192"/>
            <a:ext cx="3024336" cy="2031325"/>
          </a:xfrm>
          <a:prstGeom prst="rect">
            <a:avLst/>
          </a:prstGeom>
        </p:spPr>
        <p:txBody>
          <a:bodyPr wrap="square">
            <a:spAutoFit/>
          </a:bodyPr>
          <a:lstStyle/>
          <a:p>
            <a:r>
              <a:rPr lang="ru-RU" i="1" dirty="0"/>
              <a:t>Наиболее громким было восстание рыбаков с озера Нарочь в 1935 году. Ему даже посвящена поэма Максима Танка с одноименным названием </a:t>
            </a:r>
            <a:r>
              <a:rPr lang="ru-RU" b="1" i="1" dirty="0"/>
              <a:t>«Нарочь</a:t>
            </a:r>
            <a:r>
              <a:rPr lang="ru-RU" b="1" i="1" dirty="0" smtClean="0"/>
              <a:t>».</a:t>
            </a:r>
            <a:endParaRPr lang="ru-RU" b="1" i="1" dirty="0"/>
          </a:p>
        </p:txBody>
      </p:sp>
    </p:spTree>
    <p:extLst>
      <p:ext uri="{BB962C8B-B14F-4D97-AF65-F5344CB8AC3E}">
        <p14:creationId xmlns:p14="http://schemas.microsoft.com/office/powerpoint/2010/main" val="2737704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2373" y="339502"/>
            <a:ext cx="8507288" cy="657011"/>
          </a:xfrm>
        </p:spPr>
        <p:txBody>
          <a:bodyPr>
            <a:noAutofit/>
          </a:bodyPr>
          <a:lstStyle/>
          <a:p>
            <a:r>
              <a:rPr lang="ru-RU" sz="2800" dirty="0"/>
              <a:t>17 сентября - День народного </a:t>
            </a:r>
            <a:r>
              <a:rPr lang="ru-RU" sz="2800" dirty="0" smtClean="0"/>
              <a:t>единства</a:t>
            </a:r>
            <a:endParaRPr lang="ru-RU" sz="2800" dirty="0"/>
          </a:p>
        </p:txBody>
      </p:sp>
      <p:sp>
        <p:nvSpPr>
          <p:cNvPr id="3" name="Объект 2"/>
          <p:cNvSpPr>
            <a:spLocks noGrp="1"/>
          </p:cNvSpPr>
          <p:nvPr>
            <p:ph idx="1"/>
          </p:nvPr>
        </p:nvSpPr>
        <p:spPr>
          <a:xfrm>
            <a:off x="179512" y="1059582"/>
            <a:ext cx="4608512" cy="2664296"/>
          </a:xfrm>
        </p:spPr>
        <p:txBody>
          <a:bodyPr>
            <a:noAutofit/>
          </a:bodyPr>
          <a:lstStyle/>
          <a:p>
            <a:pPr algn="just"/>
            <a:r>
              <a:rPr lang="ru-RU" sz="1800" b="0" dirty="0"/>
              <a:t>К 1939 году внутренняя политическая ситуация в Западной Беларуси была чрезвычайно сложной.</a:t>
            </a:r>
          </a:p>
          <a:p>
            <a:pPr algn="just"/>
            <a:r>
              <a:rPr lang="ru-RU" sz="1800" b="0" dirty="0"/>
              <a:t>Неудача с формированием единой антифашистской коалиции в Европе вынудила советское руководство пойти на подписание советско-германского Договора о ненападении от 23 августа 1939 г. Это был вынужденный, но в то же время и блестящий внешнеполитический маневр, который предоставил Советскому Союзу почти два года на подготовку к смертельной схватке с фашизмом (а она была неизбежной).</a:t>
            </a:r>
          </a:p>
        </p:txBody>
      </p:sp>
      <p:pic>
        <p:nvPicPr>
          <p:cNvPr id="8196" name="Picture 4" descr="Договор о ненападении между СССР и Германией (пакт Молотова-Риббентропа) -  РИА Новости, 23.08.20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95536" y="1131590"/>
            <a:ext cx="3888432" cy="29163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5052093" y="4065787"/>
            <a:ext cx="3816424" cy="646331"/>
          </a:xfrm>
          <a:prstGeom prst="rect">
            <a:avLst/>
          </a:prstGeom>
        </p:spPr>
        <p:txBody>
          <a:bodyPr wrap="square">
            <a:spAutoFit/>
          </a:bodyPr>
          <a:lstStyle/>
          <a:p>
            <a:pPr algn="ctr"/>
            <a:r>
              <a:rPr lang="ru-RU" sz="1200" i="1" dirty="0"/>
              <a:t>Момент подписания Договора о ненападении между СССР и Германией (</a:t>
            </a:r>
            <a:r>
              <a:rPr lang="ru-RU" sz="1200" i="1" dirty="0" smtClean="0"/>
              <a:t>пакта </a:t>
            </a:r>
            <a:r>
              <a:rPr lang="ru-RU" sz="1200" i="1" dirty="0"/>
              <a:t>Молотова-Риббентропа)</a:t>
            </a:r>
          </a:p>
        </p:txBody>
      </p:sp>
    </p:spTree>
    <p:extLst>
      <p:ext uri="{BB962C8B-B14F-4D97-AF65-F5344CB8AC3E}">
        <p14:creationId xmlns:p14="http://schemas.microsoft.com/office/powerpoint/2010/main" val="2645034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2373" y="339502"/>
            <a:ext cx="8507288" cy="657011"/>
          </a:xfrm>
        </p:spPr>
        <p:txBody>
          <a:bodyPr>
            <a:noAutofit/>
          </a:bodyPr>
          <a:lstStyle/>
          <a:p>
            <a:r>
              <a:rPr lang="ru-RU" sz="2800" dirty="0"/>
              <a:t>17 сентября - День народного </a:t>
            </a:r>
            <a:r>
              <a:rPr lang="ru-RU" sz="2800" dirty="0" smtClean="0"/>
              <a:t>единства</a:t>
            </a:r>
            <a:endParaRPr lang="ru-RU" sz="2800" dirty="0"/>
          </a:p>
        </p:txBody>
      </p:sp>
      <p:sp>
        <p:nvSpPr>
          <p:cNvPr id="3" name="Объект 2"/>
          <p:cNvSpPr>
            <a:spLocks noGrp="1"/>
          </p:cNvSpPr>
          <p:nvPr>
            <p:ph idx="1"/>
          </p:nvPr>
        </p:nvSpPr>
        <p:spPr>
          <a:xfrm>
            <a:off x="179512" y="1059582"/>
            <a:ext cx="8640960" cy="2664296"/>
          </a:xfrm>
        </p:spPr>
        <p:txBody>
          <a:bodyPr>
            <a:noAutofit/>
          </a:bodyPr>
          <a:lstStyle/>
          <a:p>
            <a:pPr algn="just"/>
            <a:r>
              <a:rPr lang="ru-RU" sz="1800" b="0" dirty="0"/>
              <a:t>В августе 1939г. германская военная машина была уже полностью подготовлена для нападения на Польшу. При этом была использована провокация. Переодетые в польскую форму немецкие уголовники инсценировали нападение на немецкую радиостанцию. Это было преподнесено как свидетельствовало «агрессивных намерения» Польши. Германия волшебным образом становилась «жертвой агрессора».</a:t>
            </a:r>
          </a:p>
          <a:p>
            <a:pPr algn="just"/>
            <a:r>
              <a:rPr lang="ru-RU" sz="1800" b="0" dirty="0"/>
              <a:t>Именно так интерпретировала эти события фашистская пропаганда. Утром 31 августа Гитлер отдал приказ о начале операции «</a:t>
            </a:r>
            <a:r>
              <a:rPr lang="ru-RU" sz="1800" b="0" dirty="0" err="1"/>
              <a:t>Вайс</a:t>
            </a:r>
            <a:r>
              <a:rPr lang="ru-RU" sz="1800" b="0" dirty="0"/>
              <a:t>» на рассвете 1 сентября. В 4.30 утра 1 сентября 1939 г. германские ВВС нанесли массированный удар по польским аэродромам. Одновременно сухопутные войска Германии перешли границу Польши. Так начиналась Вторая мировая война. За короткий период немцы захватили практически всю ее территорию. Сопротивление польской армии оказалось слабым и вскоре вообще было </a:t>
            </a:r>
            <a:r>
              <a:rPr lang="ru-RU" sz="1800" b="0" dirty="0" smtClean="0"/>
              <a:t>сломлено.</a:t>
            </a:r>
            <a:endParaRPr lang="ru-RU" sz="1800" b="0" dirty="0"/>
          </a:p>
        </p:txBody>
      </p:sp>
    </p:spTree>
    <p:extLst>
      <p:ext uri="{BB962C8B-B14F-4D97-AF65-F5344CB8AC3E}">
        <p14:creationId xmlns:p14="http://schemas.microsoft.com/office/powerpoint/2010/main" val="2792110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лавная">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Главная">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лавная">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87</TotalTime>
  <Words>1750</Words>
  <Application>Microsoft Office PowerPoint</Application>
  <PresentationFormat>Экран (16:9)</PresentationFormat>
  <Paragraphs>84</Paragraphs>
  <Slides>14</Slides>
  <Notes>8</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Главная</vt:lpstr>
      <vt:lpstr>Историческая справка: Западная Беларусь и воссоединение белорусского народа  17 сентября 1939 г.</vt:lpstr>
      <vt:lpstr>Рижская драма</vt:lpstr>
      <vt:lpstr>Полонизация</vt:lpstr>
      <vt:lpstr>Социально-экономическая колонизация - осадничество</vt:lpstr>
      <vt:lpstr>Политические репрессии и национально-освободительная борьба</vt:lpstr>
      <vt:lpstr>Политические репрессии и национально-освободительная борьба</vt:lpstr>
      <vt:lpstr>Политические репрессии и национально-освободительная борьба</vt:lpstr>
      <vt:lpstr>17 сентября - День народного единства</vt:lpstr>
      <vt:lpstr>17 сентября - День народного единства</vt:lpstr>
      <vt:lpstr>17 сентября - День народного единства</vt:lpstr>
      <vt:lpstr>17 сентября - День народного единства</vt:lpstr>
      <vt:lpstr>17 сентября - День народного единства</vt:lpstr>
      <vt:lpstr>17 сентября - День народного единства</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Историческая справка: Западная Беларусь и воссоединение белорусского народа  17 сентября 1939 г.</dc:title>
  <dc:creator>СКЕРСЬ МАРИЯ АНТОНОВНА</dc:creator>
  <cp:lastModifiedBy>СКЕРСЬ МАРИЯ АНТОНОВНА</cp:lastModifiedBy>
  <cp:revision>11</cp:revision>
  <cp:lastPrinted>2021-09-13T16:07:50Z</cp:lastPrinted>
  <dcterms:created xsi:type="dcterms:W3CDTF">2021-09-13T14:45:37Z</dcterms:created>
  <dcterms:modified xsi:type="dcterms:W3CDTF">2021-09-13T16:20:33Z</dcterms:modified>
</cp:coreProperties>
</file>